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83" r:id="rId4"/>
    <p:sldId id="282" r:id="rId5"/>
    <p:sldId id="280" r:id="rId6"/>
    <p:sldId id="281" r:id="rId7"/>
    <p:sldId id="285" r:id="rId8"/>
    <p:sldId id="272" r:id="rId9"/>
    <p:sldId id="273" r:id="rId10"/>
    <p:sldId id="274" r:id="rId11"/>
    <p:sldId id="275" r:id="rId12"/>
    <p:sldId id="27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3"/>
    <a:srgbClr val="009900"/>
    <a:srgbClr val="FF3300"/>
    <a:srgbClr val="FF6600"/>
    <a:srgbClr val="CCFF99"/>
    <a:srgbClr val="FFFFCC"/>
    <a:srgbClr val="CCFFCC"/>
    <a:srgbClr val="99FF33"/>
    <a:srgbClr val="99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74" d="100"/>
          <a:sy n="74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15BAD-466A-44DF-A8DA-79C41D475C03}" type="doc">
      <dgm:prSet loTypeId="urn:microsoft.com/office/officeart/2005/8/layout/cycle7" loCatId="cycle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E1A013E1-F62E-4711-81DE-76F3FD69869C}">
      <dgm:prSet phldrT="[Текст]" custT="1"/>
      <dgm:spPr/>
      <dgm:t>
        <a:bodyPr/>
        <a:lstStyle/>
        <a:p>
          <a:r>
            <a:rPr lang="ru-RU" sz="1600" b="1" dirty="0"/>
            <a:t>Детская инициатива</a:t>
          </a:r>
          <a:endParaRPr lang="ru-RU" sz="1600" dirty="0"/>
        </a:p>
      </dgm:t>
    </dgm:pt>
    <dgm:pt modelId="{05415258-FFCD-4126-92E0-91E07189827C}" type="parTrans" cxnId="{AD7CF597-3AC4-4B9A-AF62-F1BFC9E7589A}">
      <dgm:prSet/>
      <dgm:spPr/>
      <dgm:t>
        <a:bodyPr/>
        <a:lstStyle/>
        <a:p>
          <a:endParaRPr lang="ru-RU"/>
        </a:p>
      </dgm:t>
    </dgm:pt>
    <dgm:pt modelId="{6FF8DFEC-8466-4465-93F2-D7671B591793}" type="sibTrans" cxnId="{AD7CF597-3AC4-4B9A-AF62-F1BFC9E7589A}">
      <dgm:prSet/>
      <dgm:spPr/>
      <dgm:t>
        <a:bodyPr/>
        <a:lstStyle/>
        <a:p>
          <a:endParaRPr lang="ru-RU"/>
        </a:p>
      </dgm:t>
    </dgm:pt>
    <dgm:pt modelId="{67205972-1063-4B13-B040-9D02D0941A92}">
      <dgm:prSet phldrT="[Текст]"/>
      <dgm:spPr/>
      <dgm:t>
        <a:bodyPr/>
        <a:lstStyle/>
        <a:p>
          <a:r>
            <a:rPr lang="ru-RU" b="1"/>
            <a:t>Педагогические условия</a:t>
          </a:r>
          <a:endParaRPr lang="ru-RU"/>
        </a:p>
      </dgm:t>
    </dgm:pt>
    <dgm:pt modelId="{4A6A92BD-E18B-45FA-B229-DC407CF0DF8A}" type="parTrans" cxnId="{62F0EF6E-EDD6-4D70-9C3A-715994FEADF7}">
      <dgm:prSet/>
      <dgm:spPr/>
      <dgm:t>
        <a:bodyPr/>
        <a:lstStyle/>
        <a:p>
          <a:endParaRPr lang="ru-RU"/>
        </a:p>
      </dgm:t>
    </dgm:pt>
    <dgm:pt modelId="{0DF0B12D-EC0D-4FB3-93D9-4E99A8702111}" type="sibTrans" cxnId="{62F0EF6E-EDD6-4D70-9C3A-715994FEADF7}">
      <dgm:prSet/>
      <dgm:spPr/>
      <dgm:t>
        <a:bodyPr/>
        <a:lstStyle/>
        <a:p>
          <a:endParaRPr lang="ru-RU"/>
        </a:p>
      </dgm:t>
    </dgm:pt>
    <dgm:pt modelId="{AABCA013-BFB9-45BD-82D7-43301D165EE3}">
      <dgm:prSet phldrT="[Текст]" custT="1"/>
      <dgm:spPr/>
      <dgm:t>
        <a:bodyPr/>
        <a:lstStyle/>
        <a:p>
          <a:r>
            <a:rPr lang="ru-RU" sz="1400" b="1" dirty="0"/>
            <a:t>Предметно-пространственная развивающая среда</a:t>
          </a:r>
          <a:endParaRPr lang="ru-RU" sz="1400" dirty="0"/>
        </a:p>
      </dgm:t>
    </dgm:pt>
    <dgm:pt modelId="{F9B6CF91-06D5-4DE5-8FA3-77C6B3F28099}" type="parTrans" cxnId="{CE588E50-43D9-430B-A302-7D1C6E2CC337}">
      <dgm:prSet/>
      <dgm:spPr/>
      <dgm:t>
        <a:bodyPr/>
        <a:lstStyle/>
        <a:p>
          <a:endParaRPr lang="ru-RU"/>
        </a:p>
      </dgm:t>
    </dgm:pt>
    <dgm:pt modelId="{7316C2ED-DA4B-49C9-B77E-144B9EFB337D}" type="sibTrans" cxnId="{CE588E50-43D9-430B-A302-7D1C6E2CC337}">
      <dgm:prSet/>
      <dgm:spPr/>
      <dgm:t>
        <a:bodyPr/>
        <a:lstStyle/>
        <a:p>
          <a:endParaRPr lang="ru-RU"/>
        </a:p>
      </dgm:t>
    </dgm:pt>
    <dgm:pt modelId="{68A09A0D-7C76-4A1B-BF07-8D4C5DB2B076}">
      <dgm:prSet/>
      <dgm:spPr/>
      <dgm:t>
        <a:bodyPr/>
        <a:lstStyle/>
        <a:p>
          <a:r>
            <a:rPr lang="ru-RU" b="1"/>
            <a:t>Сотрудничество с семьей</a:t>
          </a:r>
        </a:p>
      </dgm:t>
    </dgm:pt>
    <dgm:pt modelId="{28A04AB1-62B9-44BB-9FB6-440275026334}" type="parTrans" cxnId="{DFBF05EE-D448-4A02-B0F2-CB4ECC4DAEFF}">
      <dgm:prSet/>
      <dgm:spPr/>
      <dgm:t>
        <a:bodyPr/>
        <a:lstStyle/>
        <a:p>
          <a:endParaRPr lang="ru-RU"/>
        </a:p>
      </dgm:t>
    </dgm:pt>
    <dgm:pt modelId="{E03B59BA-9D09-44FD-9B65-E5585484D13E}" type="sibTrans" cxnId="{DFBF05EE-D448-4A02-B0F2-CB4ECC4DAEFF}">
      <dgm:prSet/>
      <dgm:spPr/>
      <dgm:t>
        <a:bodyPr/>
        <a:lstStyle/>
        <a:p>
          <a:endParaRPr lang="ru-RU"/>
        </a:p>
      </dgm:t>
    </dgm:pt>
    <dgm:pt modelId="{D219687C-40A8-42FD-884E-FAEB06AC36FA}" type="pres">
      <dgm:prSet presAssocID="{61115BAD-466A-44DF-A8DA-79C41D475C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EB7E74-036D-4C65-AA6C-C26A595E5349}" type="pres">
      <dgm:prSet presAssocID="{E1A013E1-F62E-4711-81DE-76F3FD69869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EC52E-383A-46AA-8F32-E8994F2FA28C}" type="pres">
      <dgm:prSet presAssocID="{6FF8DFEC-8466-4465-93F2-D7671B59179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9978917-DB93-40B8-8403-B5DD1792C57E}" type="pres">
      <dgm:prSet presAssocID="{6FF8DFEC-8466-4465-93F2-D7671B59179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F5F022F-605F-4C32-8674-F3219159A954}" type="pres">
      <dgm:prSet presAssocID="{68A09A0D-7C76-4A1B-BF07-8D4C5DB2B0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D0662-AC1C-4718-AF65-7095C3D0A1EF}" type="pres">
      <dgm:prSet presAssocID="{E03B59BA-9D09-44FD-9B65-E5585484D13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1141E476-3463-49A5-A1D3-4A3FF607A2F0}" type="pres">
      <dgm:prSet presAssocID="{E03B59BA-9D09-44FD-9B65-E5585484D13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DB4113B-B402-4B9F-8CC7-6EB02A03BAE9}" type="pres">
      <dgm:prSet presAssocID="{67205972-1063-4B13-B040-9D02D0941A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6D9B5-DABB-42BC-9AA3-C18A342E4141}" type="pres">
      <dgm:prSet presAssocID="{0DF0B12D-EC0D-4FB3-93D9-4E99A870211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7F3CFA8-2358-4424-9372-2B5340590D85}" type="pres">
      <dgm:prSet presAssocID="{0DF0B12D-EC0D-4FB3-93D9-4E99A870211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1F1A0DA-EFB5-4CD0-AFE7-521A70A96325}" type="pres">
      <dgm:prSet presAssocID="{AABCA013-BFB9-45BD-82D7-43301D165E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CF9C3-CB23-4B8A-ABC0-D7879B7BC961}" type="pres">
      <dgm:prSet presAssocID="{7316C2ED-DA4B-49C9-B77E-144B9EFB337D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5D2CB13-189A-4313-B62B-BC7A9E1D0C58}" type="pres">
      <dgm:prSet presAssocID="{7316C2ED-DA4B-49C9-B77E-144B9EFB337D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CDB2DE27-4617-4C8D-9A30-6B840BDF203B}" type="presOf" srcId="{E03B59BA-9D09-44FD-9B65-E5585484D13E}" destId="{B01D0662-AC1C-4718-AF65-7095C3D0A1EF}" srcOrd="0" destOrd="0" presId="urn:microsoft.com/office/officeart/2005/8/layout/cycle7"/>
    <dgm:cxn modelId="{652E8928-04CF-485F-A03D-C0CC92BCB3F0}" type="presOf" srcId="{6FF8DFEC-8466-4465-93F2-D7671B591793}" destId="{49978917-DB93-40B8-8403-B5DD1792C57E}" srcOrd="1" destOrd="0" presId="urn:microsoft.com/office/officeart/2005/8/layout/cycle7"/>
    <dgm:cxn modelId="{A21143F7-ED6D-4066-A6CE-E14C42BD8A06}" type="presOf" srcId="{AABCA013-BFB9-45BD-82D7-43301D165EE3}" destId="{A1F1A0DA-EFB5-4CD0-AFE7-521A70A96325}" srcOrd="0" destOrd="0" presId="urn:microsoft.com/office/officeart/2005/8/layout/cycle7"/>
    <dgm:cxn modelId="{39B03523-0695-479D-9489-07E48936A164}" type="presOf" srcId="{7316C2ED-DA4B-49C9-B77E-144B9EFB337D}" destId="{35D2CB13-189A-4313-B62B-BC7A9E1D0C58}" srcOrd="1" destOrd="0" presId="urn:microsoft.com/office/officeart/2005/8/layout/cycle7"/>
    <dgm:cxn modelId="{CE588E50-43D9-430B-A302-7D1C6E2CC337}" srcId="{61115BAD-466A-44DF-A8DA-79C41D475C03}" destId="{AABCA013-BFB9-45BD-82D7-43301D165EE3}" srcOrd="3" destOrd="0" parTransId="{F9B6CF91-06D5-4DE5-8FA3-77C6B3F28099}" sibTransId="{7316C2ED-DA4B-49C9-B77E-144B9EFB337D}"/>
    <dgm:cxn modelId="{7D50310C-2175-4A6D-92E5-8818A9A7AE54}" type="presOf" srcId="{0DF0B12D-EC0D-4FB3-93D9-4E99A8702111}" destId="{77F3CFA8-2358-4424-9372-2B5340590D85}" srcOrd="1" destOrd="0" presId="urn:microsoft.com/office/officeart/2005/8/layout/cycle7"/>
    <dgm:cxn modelId="{6B6FE7EF-8C15-4748-B0E8-9ED2400B1F2E}" type="presOf" srcId="{67205972-1063-4B13-B040-9D02D0941A92}" destId="{9DB4113B-B402-4B9F-8CC7-6EB02A03BAE9}" srcOrd="0" destOrd="0" presId="urn:microsoft.com/office/officeart/2005/8/layout/cycle7"/>
    <dgm:cxn modelId="{53E7BB28-B5EA-4D1C-A999-D601BA08AD6E}" type="presOf" srcId="{68A09A0D-7C76-4A1B-BF07-8D4C5DB2B076}" destId="{7F5F022F-605F-4C32-8674-F3219159A954}" srcOrd="0" destOrd="0" presId="urn:microsoft.com/office/officeart/2005/8/layout/cycle7"/>
    <dgm:cxn modelId="{DE394067-82FB-44ED-B996-9140306B1C6F}" type="presOf" srcId="{61115BAD-466A-44DF-A8DA-79C41D475C03}" destId="{D219687C-40A8-42FD-884E-FAEB06AC36FA}" srcOrd="0" destOrd="0" presId="urn:microsoft.com/office/officeart/2005/8/layout/cycle7"/>
    <dgm:cxn modelId="{AD7CF597-3AC4-4B9A-AF62-F1BFC9E7589A}" srcId="{61115BAD-466A-44DF-A8DA-79C41D475C03}" destId="{E1A013E1-F62E-4711-81DE-76F3FD69869C}" srcOrd="0" destOrd="0" parTransId="{05415258-FFCD-4126-92E0-91E07189827C}" sibTransId="{6FF8DFEC-8466-4465-93F2-D7671B591793}"/>
    <dgm:cxn modelId="{84D2BB60-E4E9-4E11-853D-A4DF73BB2C56}" type="presOf" srcId="{7316C2ED-DA4B-49C9-B77E-144B9EFB337D}" destId="{C55CF9C3-CB23-4B8A-ABC0-D7879B7BC961}" srcOrd="0" destOrd="0" presId="urn:microsoft.com/office/officeart/2005/8/layout/cycle7"/>
    <dgm:cxn modelId="{62F0EF6E-EDD6-4D70-9C3A-715994FEADF7}" srcId="{61115BAD-466A-44DF-A8DA-79C41D475C03}" destId="{67205972-1063-4B13-B040-9D02D0941A92}" srcOrd="2" destOrd="0" parTransId="{4A6A92BD-E18B-45FA-B229-DC407CF0DF8A}" sibTransId="{0DF0B12D-EC0D-4FB3-93D9-4E99A8702111}"/>
    <dgm:cxn modelId="{C9B44BC9-CB7B-49D8-9717-8D624323EF04}" type="presOf" srcId="{E03B59BA-9D09-44FD-9B65-E5585484D13E}" destId="{1141E476-3463-49A5-A1D3-4A3FF607A2F0}" srcOrd="1" destOrd="0" presId="urn:microsoft.com/office/officeart/2005/8/layout/cycle7"/>
    <dgm:cxn modelId="{DFBF05EE-D448-4A02-B0F2-CB4ECC4DAEFF}" srcId="{61115BAD-466A-44DF-A8DA-79C41D475C03}" destId="{68A09A0D-7C76-4A1B-BF07-8D4C5DB2B076}" srcOrd="1" destOrd="0" parTransId="{28A04AB1-62B9-44BB-9FB6-440275026334}" sibTransId="{E03B59BA-9D09-44FD-9B65-E5585484D13E}"/>
    <dgm:cxn modelId="{5C8DCFBB-5960-4167-B0B0-0577934993D7}" type="presOf" srcId="{E1A013E1-F62E-4711-81DE-76F3FD69869C}" destId="{5DEB7E74-036D-4C65-AA6C-C26A595E5349}" srcOrd="0" destOrd="0" presId="urn:microsoft.com/office/officeart/2005/8/layout/cycle7"/>
    <dgm:cxn modelId="{8594A8F4-7718-4707-B505-126BB7C996DF}" type="presOf" srcId="{6FF8DFEC-8466-4465-93F2-D7671B591793}" destId="{690EC52E-383A-46AA-8F32-E8994F2FA28C}" srcOrd="0" destOrd="0" presId="urn:microsoft.com/office/officeart/2005/8/layout/cycle7"/>
    <dgm:cxn modelId="{8D65D471-CF37-4D35-BE98-57B23FBE766D}" type="presOf" srcId="{0DF0B12D-EC0D-4FB3-93D9-4E99A8702111}" destId="{C0B6D9B5-DABB-42BC-9AA3-C18A342E4141}" srcOrd="0" destOrd="0" presId="urn:microsoft.com/office/officeart/2005/8/layout/cycle7"/>
    <dgm:cxn modelId="{E6BA6AE1-D5F8-4388-8294-C2286220DDE5}" type="presParOf" srcId="{D219687C-40A8-42FD-884E-FAEB06AC36FA}" destId="{5DEB7E74-036D-4C65-AA6C-C26A595E5349}" srcOrd="0" destOrd="0" presId="urn:microsoft.com/office/officeart/2005/8/layout/cycle7"/>
    <dgm:cxn modelId="{4291373D-AC5B-4126-9246-83AB20C030B2}" type="presParOf" srcId="{D219687C-40A8-42FD-884E-FAEB06AC36FA}" destId="{690EC52E-383A-46AA-8F32-E8994F2FA28C}" srcOrd="1" destOrd="0" presId="urn:microsoft.com/office/officeart/2005/8/layout/cycle7"/>
    <dgm:cxn modelId="{FC708B4E-0303-447B-8DC3-BDB4C5097360}" type="presParOf" srcId="{690EC52E-383A-46AA-8F32-E8994F2FA28C}" destId="{49978917-DB93-40B8-8403-B5DD1792C57E}" srcOrd="0" destOrd="0" presId="urn:microsoft.com/office/officeart/2005/8/layout/cycle7"/>
    <dgm:cxn modelId="{907CEEB1-0E07-4F2D-A3A9-A88B4EDAEFFB}" type="presParOf" srcId="{D219687C-40A8-42FD-884E-FAEB06AC36FA}" destId="{7F5F022F-605F-4C32-8674-F3219159A954}" srcOrd="2" destOrd="0" presId="urn:microsoft.com/office/officeart/2005/8/layout/cycle7"/>
    <dgm:cxn modelId="{B5894ADE-5665-4331-BD5A-962D88128480}" type="presParOf" srcId="{D219687C-40A8-42FD-884E-FAEB06AC36FA}" destId="{B01D0662-AC1C-4718-AF65-7095C3D0A1EF}" srcOrd="3" destOrd="0" presId="urn:microsoft.com/office/officeart/2005/8/layout/cycle7"/>
    <dgm:cxn modelId="{13827F0E-FCF4-4653-850C-91E709FFF9EB}" type="presParOf" srcId="{B01D0662-AC1C-4718-AF65-7095C3D0A1EF}" destId="{1141E476-3463-49A5-A1D3-4A3FF607A2F0}" srcOrd="0" destOrd="0" presId="urn:microsoft.com/office/officeart/2005/8/layout/cycle7"/>
    <dgm:cxn modelId="{FE5E2333-AD60-43D9-ACD5-15798AD0BBE1}" type="presParOf" srcId="{D219687C-40A8-42FD-884E-FAEB06AC36FA}" destId="{9DB4113B-B402-4B9F-8CC7-6EB02A03BAE9}" srcOrd="4" destOrd="0" presId="urn:microsoft.com/office/officeart/2005/8/layout/cycle7"/>
    <dgm:cxn modelId="{3D75DC0C-977C-4C1B-8088-47440B183F05}" type="presParOf" srcId="{D219687C-40A8-42FD-884E-FAEB06AC36FA}" destId="{C0B6D9B5-DABB-42BC-9AA3-C18A342E4141}" srcOrd="5" destOrd="0" presId="urn:microsoft.com/office/officeart/2005/8/layout/cycle7"/>
    <dgm:cxn modelId="{6ECB1D03-6452-44CD-9579-3A98613D27BB}" type="presParOf" srcId="{C0B6D9B5-DABB-42BC-9AA3-C18A342E4141}" destId="{77F3CFA8-2358-4424-9372-2B5340590D85}" srcOrd="0" destOrd="0" presId="urn:microsoft.com/office/officeart/2005/8/layout/cycle7"/>
    <dgm:cxn modelId="{4487F047-E65D-4A3F-A2E4-95BB6464ECB7}" type="presParOf" srcId="{D219687C-40A8-42FD-884E-FAEB06AC36FA}" destId="{A1F1A0DA-EFB5-4CD0-AFE7-521A70A96325}" srcOrd="6" destOrd="0" presId="urn:microsoft.com/office/officeart/2005/8/layout/cycle7"/>
    <dgm:cxn modelId="{CA1E25FD-8E31-431F-9500-4CF570D76A8E}" type="presParOf" srcId="{D219687C-40A8-42FD-884E-FAEB06AC36FA}" destId="{C55CF9C3-CB23-4B8A-ABC0-D7879B7BC961}" srcOrd="7" destOrd="0" presId="urn:microsoft.com/office/officeart/2005/8/layout/cycle7"/>
    <dgm:cxn modelId="{2FF34660-7855-41A4-958D-71D3E1ECD23A}" type="presParOf" srcId="{C55CF9C3-CB23-4B8A-ABC0-D7879B7BC961}" destId="{35D2CB13-189A-4313-B62B-BC7A9E1D0C5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B7E74-036D-4C65-AA6C-C26A595E5349}">
      <dsp:nvSpPr>
        <dsp:cNvPr id="0" name=""/>
        <dsp:cNvSpPr/>
      </dsp:nvSpPr>
      <dsp:spPr>
        <a:xfrm>
          <a:off x="1633945" y="1362433"/>
          <a:ext cx="1700661" cy="850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Детская инициатива</a:t>
          </a:r>
          <a:endParaRPr lang="ru-RU" sz="1600" kern="1200" dirty="0"/>
        </a:p>
      </dsp:txBody>
      <dsp:txXfrm>
        <a:off x="1658850" y="1387338"/>
        <a:ext cx="1650851" cy="800520"/>
      </dsp:txXfrm>
    </dsp:sp>
    <dsp:sp modelId="{690EC52E-383A-46AA-8F32-E8994F2FA28C}">
      <dsp:nvSpPr>
        <dsp:cNvPr id="0" name=""/>
        <dsp:cNvSpPr/>
      </dsp:nvSpPr>
      <dsp:spPr>
        <a:xfrm rot="2700000">
          <a:off x="2858045" y="2455181"/>
          <a:ext cx="885241" cy="2976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947330" y="2514704"/>
        <a:ext cx="706672" cy="178569"/>
      </dsp:txXfrm>
    </dsp:sp>
    <dsp:sp modelId="{7F5F022F-605F-4C32-8674-F3219159A954}">
      <dsp:nvSpPr>
        <dsp:cNvPr id="0" name=""/>
        <dsp:cNvSpPr/>
      </dsp:nvSpPr>
      <dsp:spPr>
        <a:xfrm>
          <a:off x="3266726" y="2995214"/>
          <a:ext cx="1700661" cy="8503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Сотрудничество с семьей</a:t>
          </a:r>
        </a:p>
      </dsp:txBody>
      <dsp:txXfrm>
        <a:off x="3291631" y="3020119"/>
        <a:ext cx="1650851" cy="800520"/>
      </dsp:txXfrm>
    </dsp:sp>
    <dsp:sp modelId="{B01D0662-AC1C-4718-AF65-7095C3D0A1EF}">
      <dsp:nvSpPr>
        <dsp:cNvPr id="0" name=""/>
        <dsp:cNvSpPr/>
      </dsp:nvSpPr>
      <dsp:spPr>
        <a:xfrm rot="8100000">
          <a:off x="2858045" y="4087962"/>
          <a:ext cx="885241" cy="2976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947329" y="4147485"/>
        <a:ext cx="706672" cy="178569"/>
      </dsp:txXfrm>
    </dsp:sp>
    <dsp:sp modelId="{9DB4113B-B402-4B9F-8CC7-6EB02A03BAE9}">
      <dsp:nvSpPr>
        <dsp:cNvPr id="0" name=""/>
        <dsp:cNvSpPr/>
      </dsp:nvSpPr>
      <dsp:spPr>
        <a:xfrm>
          <a:off x="1633945" y="4627995"/>
          <a:ext cx="1700661" cy="8503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/>
            <a:t>Педагогические условия</a:t>
          </a:r>
          <a:endParaRPr lang="ru-RU" sz="1700" kern="1200"/>
        </a:p>
      </dsp:txBody>
      <dsp:txXfrm>
        <a:off x="1658850" y="4652900"/>
        <a:ext cx="1650851" cy="800520"/>
      </dsp:txXfrm>
    </dsp:sp>
    <dsp:sp modelId="{C0B6D9B5-DABB-42BC-9AA3-C18A342E4141}">
      <dsp:nvSpPr>
        <dsp:cNvPr id="0" name=""/>
        <dsp:cNvSpPr/>
      </dsp:nvSpPr>
      <dsp:spPr>
        <a:xfrm rot="13500000">
          <a:off x="1225264" y="4087962"/>
          <a:ext cx="885241" cy="2976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314548" y="4147485"/>
        <a:ext cx="706672" cy="178569"/>
      </dsp:txXfrm>
    </dsp:sp>
    <dsp:sp modelId="{A1F1A0DA-EFB5-4CD0-AFE7-521A70A96325}">
      <dsp:nvSpPr>
        <dsp:cNvPr id="0" name=""/>
        <dsp:cNvSpPr/>
      </dsp:nvSpPr>
      <dsp:spPr>
        <a:xfrm>
          <a:off x="1164" y="2995214"/>
          <a:ext cx="1700661" cy="8503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Предметно-пространственная развивающая среда</a:t>
          </a:r>
          <a:endParaRPr lang="ru-RU" sz="1400" kern="1200" dirty="0"/>
        </a:p>
      </dsp:txBody>
      <dsp:txXfrm>
        <a:off x="26069" y="3020119"/>
        <a:ext cx="1650851" cy="800520"/>
      </dsp:txXfrm>
    </dsp:sp>
    <dsp:sp modelId="{C55CF9C3-CB23-4B8A-ABC0-D7879B7BC961}">
      <dsp:nvSpPr>
        <dsp:cNvPr id="0" name=""/>
        <dsp:cNvSpPr/>
      </dsp:nvSpPr>
      <dsp:spPr>
        <a:xfrm rot="18900000">
          <a:off x="1225264" y="2455181"/>
          <a:ext cx="885241" cy="29761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314549" y="2514704"/>
        <a:ext cx="706672" cy="178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DD4F6-D6AA-4FEB-88E6-5FF1735DAF38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8FFDC-9038-40A0-B846-D4FD0F494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2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C9ED-A76D-4801-8F64-F36FD04A8AD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30D-F2FE-4F05-94D2-141ABDF7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C9ED-A76D-4801-8F64-F36FD04A8AD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30D-F2FE-4F05-94D2-141ABDF7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C9ED-A76D-4801-8F64-F36FD04A8AD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30D-F2FE-4F05-94D2-141ABDF7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C9ED-A76D-4801-8F64-F36FD04A8AD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30D-F2FE-4F05-94D2-141ABDF7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C9ED-A76D-4801-8F64-F36FD04A8AD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30D-F2FE-4F05-94D2-141ABDF7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C9ED-A76D-4801-8F64-F36FD04A8AD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30D-F2FE-4F05-94D2-141ABDF7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C9ED-A76D-4801-8F64-F36FD04A8AD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30D-F2FE-4F05-94D2-141ABDF7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C9ED-A76D-4801-8F64-F36FD04A8AD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30D-F2FE-4F05-94D2-141ABDF7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C9ED-A76D-4801-8F64-F36FD04A8AD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30D-F2FE-4F05-94D2-141ABDF7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C9ED-A76D-4801-8F64-F36FD04A8AD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30D-F2FE-4F05-94D2-141ABDF7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C9ED-A76D-4801-8F64-F36FD04A8AD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30D-F2FE-4F05-94D2-141ABDF7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5C9ED-A76D-4801-8F64-F36FD04A8AD5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30D-F2FE-4F05-94D2-141ABDF7F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032" y="4653136"/>
            <a:ext cx="8712968" cy="2204864"/>
          </a:xfrm>
        </p:spPr>
        <p:txBody>
          <a:bodyPr>
            <a:normAutofit fontScale="5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4400" b="1" cap="all" dirty="0" smtClean="0">
              <a:ln w="0"/>
              <a:solidFill>
                <a:srgbClr val="00B050"/>
              </a:solidFill>
              <a:effectLst>
                <a:outerShdw blurRad="50800" dist="50800" dir="5400000" algn="ctr" rotWithShape="0">
                  <a:schemeClr val="bg1"/>
                </a:outerShdw>
                <a:reflection blurRad="12700" stA="50000" endPos="50000" dist="5000" dir="5400000" sy="-100000" rotWithShape="0"/>
              </a:effectLst>
            </a:endParaRPr>
          </a:p>
          <a:p>
            <a:r>
              <a:rPr lang="ru-RU" sz="3600" dirty="0" smtClean="0">
                <a:solidFill>
                  <a:srgbClr val="FF33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Развитие и поддержка детской инициативы </a:t>
            </a:r>
          </a:p>
          <a:p>
            <a:r>
              <a:rPr lang="ru-RU" sz="3600" dirty="0" smtClean="0">
                <a:solidFill>
                  <a:srgbClr val="FF33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посредством образовательных событий</a:t>
            </a:r>
          </a:p>
          <a:p>
            <a:r>
              <a:rPr lang="ru-RU" sz="3600" dirty="0" smtClean="0">
                <a:solidFill>
                  <a:srgbClr val="FF33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«Игры с  правилами»</a:t>
            </a:r>
          </a:p>
          <a:p>
            <a:r>
              <a:rPr lang="ru-RU" sz="3600" dirty="0" smtClean="0">
                <a:solidFill>
                  <a:srgbClr val="C00000">
                    <a:alpha val="61000"/>
                  </a:srgb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  <a:endParaRPr lang="ru-RU" sz="3600" dirty="0" smtClean="0">
              <a:ln>
                <a:solidFill>
                  <a:srgbClr val="FFFFCC"/>
                </a:solidFill>
              </a:ln>
              <a:solidFill>
                <a:srgbClr val="009900"/>
              </a:solidFill>
              <a:effectLst>
                <a:outerShdw blurRad="50800" dist="50800" dir="5400000" algn="ctr" rotWithShape="0">
                  <a:srgbClr val="009900"/>
                </a:outerShdw>
              </a:effectLst>
            </a:endParaRPr>
          </a:p>
          <a:p>
            <a:r>
              <a:rPr lang="ru-RU" b="1" cap="all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Буркина</a:t>
            </a:r>
            <a:r>
              <a:rPr lang="ru-RU" b="1" cap="all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 Елена Викторовна </a:t>
            </a:r>
          </a:p>
          <a:p>
            <a:r>
              <a:rPr lang="ru-RU" b="1" cap="all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Воспитатель МБДОУ «Детский сад №4»  г.Сосновый Бор</a:t>
            </a:r>
            <a:r>
              <a:rPr lang="ru-RU" b="1" cap="all" dirty="0" smtClean="0">
                <a:ln w="0">
                  <a:solidFill>
                    <a:srgbClr val="FFC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  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314" name="AutoShape 2" descr="https://mysbor.ru/files/xs5rhhzvc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mysbor.ru/files/xs5rhhzvc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mysbor.ru/files/xs5rhhzvc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Греб Сосновый Бор можно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60338"/>
            <a:ext cx="864095" cy="10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22912" cy="116205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100" dirty="0" smtClean="0"/>
              <a:t>Образовательное событие </a:t>
            </a:r>
            <a:br>
              <a:rPr lang="ru-RU" sz="3100" dirty="0" smtClean="0"/>
            </a:br>
            <a:r>
              <a:rPr lang="ru-RU" sz="3100" dirty="0" smtClean="0"/>
              <a:t>«Игра с правилами…»</a:t>
            </a:r>
            <a:endParaRPr lang="ru-RU" sz="31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55576" y="1500174"/>
            <a:ext cx="3008313" cy="42862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 формирующий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285720" y="2071678"/>
            <a:ext cx="4041775" cy="478632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Зона актуального развития .</a:t>
            </a:r>
          </a:p>
          <a:p>
            <a:r>
              <a:rPr lang="ru-RU" dirty="0" smtClean="0"/>
              <a:t>Перенос  игровых  правил и действия     в </a:t>
            </a:r>
            <a:r>
              <a:rPr lang="ru-RU" dirty="0"/>
              <a:t> </a:t>
            </a:r>
            <a:r>
              <a:rPr lang="ru-RU" dirty="0" smtClean="0"/>
              <a:t>рамки нового игрового поля.</a:t>
            </a:r>
          </a:p>
          <a:p>
            <a:r>
              <a:rPr lang="ru-RU" dirty="0" smtClean="0"/>
              <a:t> Проявление  инициативности и самостоятельности в игровой деятельности.</a:t>
            </a:r>
          </a:p>
          <a:p>
            <a:r>
              <a:rPr lang="ru-RU" dirty="0" smtClean="0"/>
              <a:t>Угасание интереса детей к игре в условиях привычных игровых действий и правил. </a:t>
            </a:r>
          </a:p>
          <a:p>
            <a:r>
              <a:rPr lang="ru-RU" dirty="0"/>
              <a:t> </a:t>
            </a:r>
            <a:r>
              <a:rPr lang="ru-RU" dirty="0" smtClean="0"/>
              <a:t>Появление желания </a:t>
            </a:r>
            <a:r>
              <a:rPr lang="ru-RU" dirty="0"/>
              <a:t> </a:t>
            </a:r>
            <a:r>
              <a:rPr lang="ru-RU" dirty="0" smtClean="0"/>
              <a:t>к  преобразованию  игры.</a:t>
            </a:r>
          </a:p>
          <a:p>
            <a:r>
              <a:rPr lang="ru-RU" dirty="0" smtClean="0"/>
              <a:t>Возникновение проблемной ситуации. </a:t>
            </a:r>
          </a:p>
          <a:p>
            <a:endParaRPr lang="ru-RU" dirty="0" smtClean="0"/>
          </a:p>
        </p:txBody>
      </p:sp>
      <p:pic>
        <p:nvPicPr>
          <p:cNvPr id="11" name="Содержимое 10" descr="-tjqOuPh_q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745" r="-291" b="22891"/>
          <a:stretch>
            <a:fillRect/>
          </a:stretch>
        </p:blipFill>
        <p:spPr>
          <a:xfrm>
            <a:off x="5214942" y="2071678"/>
            <a:ext cx="3301973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_5oN6Yl2Vxc.jpg"/>
          <p:cNvPicPr>
            <a:picLocks noChangeAspect="1"/>
          </p:cNvPicPr>
          <p:nvPr/>
        </p:nvPicPr>
        <p:blipFill>
          <a:blip r:embed="rId2" cstate="print"/>
          <a:srcRect t="30209" r="44444" b="30208"/>
          <a:stretch>
            <a:fillRect/>
          </a:stretch>
        </p:blipFill>
        <p:spPr>
          <a:xfrm>
            <a:off x="4286248" y="1214422"/>
            <a:ext cx="214314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22912" cy="116205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100" dirty="0" smtClean="0"/>
              <a:t>Образовательное событие </a:t>
            </a:r>
            <a:br>
              <a:rPr lang="ru-RU" sz="3100" dirty="0" smtClean="0"/>
            </a:br>
            <a:r>
              <a:rPr lang="ru-RU" sz="3100" dirty="0" smtClean="0"/>
              <a:t>«Игра с правилами…»</a:t>
            </a:r>
            <a:endParaRPr lang="ru-RU" sz="31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3008313" cy="1008112"/>
          </a:xfrm>
        </p:spPr>
        <p:txBody>
          <a:bodyPr>
            <a:norm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 развивающий  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0" y="2133600"/>
            <a:ext cx="4041775" cy="3951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Зона ближайшего развития. </a:t>
            </a:r>
          </a:p>
          <a:p>
            <a:r>
              <a:rPr lang="ru-RU" dirty="0" smtClean="0"/>
              <a:t>Активное проявление инициативы детей в изменении правил  и  игровых действий. </a:t>
            </a:r>
          </a:p>
          <a:p>
            <a:r>
              <a:rPr lang="ru-RU" dirty="0"/>
              <a:t> </a:t>
            </a:r>
            <a:r>
              <a:rPr lang="ru-RU" dirty="0" smtClean="0"/>
              <a:t>Поддержка интереса, посредством вариативности игры </a:t>
            </a:r>
          </a:p>
          <a:p>
            <a:r>
              <a:rPr lang="ru-RU" dirty="0" smtClean="0"/>
              <a:t> Ситуация « </a:t>
            </a:r>
            <a:r>
              <a:rPr lang="ru-RU" dirty="0" err="1" smtClean="0"/>
              <a:t>Я-восприятия</a:t>
            </a:r>
            <a:r>
              <a:rPr lang="ru-RU" dirty="0" smtClean="0"/>
              <a:t>».</a:t>
            </a:r>
          </a:p>
          <a:p>
            <a:endParaRPr lang="ru-RU" dirty="0" smtClean="0"/>
          </a:p>
        </p:txBody>
      </p:sp>
      <p:pic>
        <p:nvPicPr>
          <p:cNvPr id="12" name="Рисунок 11" descr="8tA3gWvEe8k.jpg"/>
          <p:cNvPicPr>
            <a:picLocks noChangeAspect="1"/>
          </p:cNvPicPr>
          <p:nvPr/>
        </p:nvPicPr>
        <p:blipFill>
          <a:blip r:embed="rId3" cstate="print"/>
          <a:srcRect l="12963" t="5208" b="32291"/>
          <a:stretch>
            <a:fillRect/>
          </a:stretch>
        </p:blipFill>
        <p:spPr>
          <a:xfrm>
            <a:off x="6715140" y="1285860"/>
            <a:ext cx="2071702" cy="264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Моментальный снимок 1 (15.10.2017 17-51).png"/>
          <p:cNvPicPr>
            <a:picLocks noChangeAspect="1"/>
          </p:cNvPicPr>
          <p:nvPr/>
        </p:nvPicPr>
        <p:blipFill>
          <a:blip r:embed="rId4" cstate="print"/>
          <a:srcRect t="8585" r="22986"/>
          <a:stretch>
            <a:fillRect/>
          </a:stretch>
        </p:blipFill>
        <p:spPr>
          <a:xfrm rot="5400000">
            <a:off x="3932891" y="4496737"/>
            <a:ext cx="256410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Содержимое 15" descr="7okfSGv0uJo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7839" t="19745" r="8388" b="38758"/>
          <a:stretch>
            <a:fillRect/>
          </a:stretch>
        </p:blipFill>
        <p:spPr>
          <a:xfrm>
            <a:off x="6357950" y="4071942"/>
            <a:ext cx="2428868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5122912" cy="116205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100" dirty="0" smtClean="0"/>
              <a:t>Образовательное событие </a:t>
            </a:r>
            <a:br>
              <a:rPr lang="ru-RU" sz="3100" dirty="0" smtClean="0"/>
            </a:br>
            <a:r>
              <a:rPr lang="ru-RU" sz="3100" dirty="0" smtClean="0"/>
              <a:t>«Игра с правилами…»</a:t>
            </a:r>
            <a:endParaRPr lang="ru-RU" sz="31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55576" y="1412776"/>
            <a:ext cx="3008313" cy="516026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этап мотивирующий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0" y="1857364"/>
            <a:ext cx="4041775" cy="50006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Зона ближайшего  развития. </a:t>
            </a:r>
          </a:p>
          <a:p>
            <a:r>
              <a:rPr lang="ru-RU" dirty="0" smtClean="0"/>
              <a:t>Активное проявление инициативы и самостоятельности  детей в игровых действиях. </a:t>
            </a:r>
          </a:p>
          <a:p>
            <a:r>
              <a:rPr lang="ru-RU" dirty="0" smtClean="0"/>
              <a:t>Переход от  формата традиционных настольно- дидактических игр в реальное пространство,  окружающее детей (например :  игра </a:t>
            </a:r>
            <a:r>
              <a:rPr lang="ru-RU" dirty="0" err="1" smtClean="0"/>
              <a:t>бродилка</a:t>
            </a:r>
            <a:r>
              <a:rPr lang="ru-RU" dirty="0" smtClean="0"/>
              <a:t> на асфальте,   игра- </a:t>
            </a:r>
            <a:r>
              <a:rPr lang="ru-RU" dirty="0" err="1" smtClean="0"/>
              <a:t>бродилка</a:t>
            </a:r>
            <a:r>
              <a:rPr lang="ru-RU" dirty="0" smtClean="0"/>
              <a:t> с элементами </a:t>
            </a:r>
            <a:r>
              <a:rPr lang="ru-RU" dirty="0" err="1" smtClean="0"/>
              <a:t>квеста</a:t>
            </a:r>
            <a:r>
              <a:rPr lang="ru-RU" dirty="0" smtClean="0"/>
              <a:t> по территории детского  сада или других социальных объектов города).</a:t>
            </a:r>
          </a:p>
          <a:p>
            <a:r>
              <a:rPr lang="ru-RU" dirty="0"/>
              <a:t>С</a:t>
            </a:r>
            <a:r>
              <a:rPr lang="ru-RU" dirty="0" smtClean="0"/>
              <a:t>итуация   перспективы,  развития и успеха .</a:t>
            </a:r>
          </a:p>
          <a:p>
            <a:endParaRPr lang="ru-RU" dirty="0" smtClean="0"/>
          </a:p>
        </p:txBody>
      </p:sp>
      <p:pic>
        <p:nvPicPr>
          <p:cNvPr id="11" name="Содержимое 10" descr="xu3athWKjj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201" r="10557" b="13127"/>
          <a:stretch>
            <a:fillRect/>
          </a:stretch>
        </p:blipFill>
        <p:spPr>
          <a:xfrm>
            <a:off x="4000496" y="1357298"/>
            <a:ext cx="1714512" cy="2578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6771.JPG"/>
          <p:cNvPicPr>
            <a:picLocks noChangeAspect="1"/>
          </p:cNvPicPr>
          <p:nvPr/>
        </p:nvPicPr>
        <p:blipFill>
          <a:blip r:embed="rId3" cstate="print"/>
          <a:srcRect l="11111" t="23958" r="12500" b="20833"/>
          <a:stretch>
            <a:fillRect/>
          </a:stretch>
        </p:blipFill>
        <p:spPr>
          <a:xfrm>
            <a:off x="5929322" y="1428736"/>
            <a:ext cx="2571768" cy="2478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aPIP6974zD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071942"/>
            <a:ext cx="3857620" cy="257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5301208"/>
            <a:ext cx="5122912" cy="116205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31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16730" y="-21126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91052" y="5067696"/>
            <a:ext cx="3674688" cy="1278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Проявление </a:t>
            </a:r>
            <a:r>
              <a:rPr lang="ru-RU" sz="2000" dirty="0"/>
              <a:t>инициативы </a:t>
            </a:r>
            <a:r>
              <a:rPr lang="ru-RU" sz="2000" dirty="0" smtClean="0"/>
              <a:t>провоцирует </a:t>
            </a:r>
            <a:r>
              <a:rPr lang="ru-RU" sz="2000" dirty="0"/>
              <a:t>поддержку игровой деятельности и </a:t>
            </a:r>
            <a:r>
              <a:rPr lang="ru-RU" sz="2000" dirty="0" smtClean="0"/>
              <a:t>наоборот.</a:t>
            </a:r>
            <a:endParaRPr lang="ru-RU" sz="2000" dirty="0"/>
          </a:p>
          <a:p>
            <a:endParaRPr lang="ru-RU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" b="5422"/>
          <a:stretch/>
        </p:blipFill>
        <p:spPr>
          <a:xfrm>
            <a:off x="5076056" y="3717032"/>
            <a:ext cx="2376264" cy="300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1977" y="787263"/>
            <a:ext cx="4233263" cy="317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9912" y="8126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8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Принципом нашего подхода к развитию игровой деятельности является то, что  мы не навязываем детям игру, но и не оставляем ее без педагогического сопровождения. Детям была нужна поддержка в развитии замысла, уточнение игровых действий, при этом педагог стал для  детей  играющим партнером. Со стороны  педагога ребенку   предлагается образец игровой деятельности,  который он может видоизменять  с учетом индивидуальных предпочтений,  развития  фантазии и личного творчества.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4010" y="18004"/>
            <a:ext cx="4980303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Просто у современных детей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современное детство!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4810" y="1500174"/>
            <a:ext cx="4714908" cy="5357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400" dirty="0" smtClean="0"/>
              <a:t> </a:t>
            </a:r>
            <a:endParaRPr lang="ru-RU" sz="3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-1450" r="24801" b="18500"/>
          <a:stretch/>
        </p:blipFill>
        <p:spPr>
          <a:xfrm>
            <a:off x="381662" y="18004"/>
            <a:ext cx="3292690" cy="37698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eXHta9ulDWU.jpg"/>
          <p:cNvPicPr/>
          <p:nvPr/>
        </p:nvPicPr>
        <p:blipFill rotWithShape="1">
          <a:blip r:embed="rId3" cstate="print"/>
          <a:srcRect l="11679" r="15910" b="8252"/>
          <a:stretch/>
        </p:blipFill>
        <p:spPr>
          <a:xfrm>
            <a:off x="6424683" y="4196476"/>
            <a:ext cx="2232249" cy="20882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" r="2937"/>
          <a:stretch/>
        </p:blipFill>
        <p:spPr>
          <a:xfrm>
            <a:off x="4080666" y="1160351"/>
            <a:ext cx="4548802" cy="27365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t="14950" r="23075" b="4147"/>
          <a:stretch/>
        </p:blipFill>
        <p:spPr>
          <a:xfrm>
            <a:off x="310284" y="3896855"/>
            <a:ext cx="2736304" cy="2664296"/>
          </a:xfrm>
          <a:effectLst>
            <a:softEdge rad="63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8261" b="1700"/>
          <a:stretch/>
        </p:blipFill>
        <p:spPr>
          <a:xfrm>
            <a:off x="3435995" y="3925415"/>
            <a:ext cx="2674846" cy="272193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4611"/>
            <a:ext cx="8964488" cy="1143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31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047242" y="6825309"/>
            <a:ext cx="4714908" cy="10647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800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11038" y="2371464"/>
            <a:ext cx="3672408" cy="1925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Принцип: </a:t>
            </a:r>
            <a:r>
              <a:rPr lang="ru-RU" altLang="ru-RU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инициативы детей в различных видах деятельности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5217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«ФГОС ДО - это стандарт поддержки разнообразия детства, призванный обеспечить исполнение государственных гарантий удовлетворения потребностей родителей и детей на этой ступени образования»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1780" y="2732757"/>
            <a:ext cx="352417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Целевой ориентир:</a:t>
            </a:r>
          </a:p>
          <a:p>
            <a:pPr>
              <a:buNone/>
            </a:pPr>
            <a:r>
              <a:rPr lang="ru-RU" sz="2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проявляет инициативность и самостоятельность в разных видах деятельности.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984245" y="3118255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MG_5950.JPG"/>
          <p:cNvPicPr>
            <a:picLocks noChangeAspect="1"/>
          </p:cNvPicPr>
          <p:nvPr/>
        </p:nvPicPr>
        <p:blipFill>
          <a:blip r:embed="rId2" cstate="print"/>
          <a:srcRect t="12499" r="3124"/>
          <a:stretch>
            <a:fillRect/>
          </a:stretch>
        </p:blipFill>
        <p:spPr>
          <a:xfrm>
            <a:off x="5401780" y="72012"/>
            <a:ext cx="3369640" cy="228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7" descr="IMG_381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0373" y="3913576"/>
            <a:ext cx="2842699" cy="266355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31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3343588"/>
              </p:ext>
            </p:extLst>
          </p:nvPr>
        </p:nvGraphicFramePr>
        <p:xfrm>
          <a:off x="179512" y="476672"/>
          <a:ext cx="4968552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483542" y="2463701"/>
            <a:ext cx="3383573" cy="4152635"/>
          </a:xfrm>
          <a:ln>
            <a:solidFill>
              <a:srgbClr val="FFFF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Детская инициатива </a:t>
            </a:r>
            <a:r>
              <a:rPr lang="ru-RU" dirty="0"/>
              <a:t>– целенаправленная деятельность, инициированная самими детьми, направленная на изменение своего статуса и положения в обществе, на удовлетворение своих интересов и прав, решение собственных проблем, а также на саморазвитие и образование.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265313"/>
            <a:ext cx="5554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«Инициатива — это ключ, который открывает дверь возможностям».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Наполеон Хилл</a:t>
            </a:r>
          </a:p>
        </p:txBody>
      </p:sp>
      <p:pic>
        <p:nvPicPr>
          <p:cNvPr id="6" name="Рисунок 5" descr="IMG_1699.JPG"/>
          <p:cNvPicPr>
            <a:picLocks noChangeAspect="1"/>
          </p:cNvPicPr>
          <p:nvPr/>
        </p:nvPicPr>
        <p:blipFill>
          <a:blip r:embed="rId7"/>
          <a:srcRect t="11486" r="21636" b="12500"/>
          <a:stretch>
            <a:fillRect/>
          </a:stretch>
        </p:blipFill>
        <p:spPr>
          <a:xfrm>
            <a:off x="6444208" y="28583"/>
            <a:ext cx="2428892" cy="2363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8915"/>
            <a:ext cx="4690864" cy="811954"/>
          </a:xfrm>
        </p:spPr>
        <p:txBody>
          <a:bodyPr>
            <a:noAutofit/>
          </a:bodyPr>
          <a:lstStyle/>
          <a:p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«Если нет правил, то нет и игры» 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Ж.Ф.Лиотар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29256" y="1756939"/>
            <a:ext cx="3214710" cy="3688285"/>
          </a:xfrm>
          <a:ln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правил   совместной игровой деятельности:  </a:t>
            </a:r>
          </a:p>
          <a:p>
            <a:r>
              <a:rPr lang="ru-RU" sz="6400" dirty="0"/>
              <a:t>нормативные правила (или нормативные способы регуляции совместной деятельности, реализующие моральный принцип справедливости);</a:t>
            </a:r>
          </a:p>
          <a:p>
            <a:r>
              <a:rPr lang="ru-RU" sz="6400" dirty="0"/>
              <a:t>собственно игровые правила (конкретные предписания, определяющие действия участников в каждой игре) ;</a:t>
            </a:r>
          </a:p>
          <a:p>
            <a:r>
              <a:rPr lang="ru-RU" sz="6400" dirty="0"/>
              <a:t> правила установления выигрыша — определения победителя, которые позволяют зафиксировать первенство одного из играющих.</a:t>
            </a:r>
          </a:p>
          <a:p>
            <a:pPr algn="ctr">
              <a:buNone/>
            </a:pPr>
            <a:r>
              <a:rPr lang="ru-RU" sz="3400" dirty="0" smtClean="0"/>
              <a:t> </a:t>
            </a:r>
            <a:endParaRPr lang="ru-RU" sz="3800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3400" y="1164032"/>
            <a:ext cx="4038600" cy="4281192"/>
          </a:xfrm>
          <a:ln w="127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Отличительные особенности игр с правилами: </a:t>
            </a:r>
          </a:p>
          <a:p>
            <a:r>
              <a:rPr lang="ru-RU" sz="1600" dirty="0"/>
              <a:t>деятельность совместная;</a:t>
            </a:r>
          </a:p>
          <a:p>
            <a:r>
              <a:rPr lang="ru-RU" sz="1600" dirty="0"/>
              <a:t>наличии стабильных правил,  сохраняющиеся в течение всей игры;</a:t>
            </a:r>
          </a:p>
          <a:p>
            <a:r>
              <a:rPr lang="ru-RU" sz="1600" dirty="0"/>
              <a:t>действия участников реальны и однозначны;</a:t>
            </a:r>
          </a:p>
          <a:p>
            <a:r>
              <a:rPr lang="ru-RU" sz="1600" dirty="0"/>
              <a:t> наличие конечного  результата – выигрыша, соотнесение его с результатами других;</a:t>
            </a:r>
          </a:p>
          <a:p>
            <a:r>
              <a:rPr lang="ru-RU" sz="1600" dirty="0"/>
              <a:t>цикличный, повторяемый характер;</a:t>
            </a:r>
          </a:p>
          <a:p>
            <a:r>
              <a:rPr lang="ru-RU" sz="1600" dirty="0"/>
              <a:t>тип отношений - состязания, связанные с установлением первенства в чем-либо одного из играющих или характер сочетания интересов играющих. отношения</a:t>
            </a:r>
          </a:p>
          <a:p>
            <a:endParaRPr lang="ru-RU" sz="1600" dirty="0"/>
          </a:p>
        </p:txBody>
      </p:sp>
      <p:pic>
        <p:nvPicPr>
          <p:cNvPr id="7" name="Рисунок 6" descr="iJsUx775H9Q.jpg"/>
          <p:cNvPicPr>
            <a:picLocks noChangeAspect="1"/>
          </p:cNvPicPr>
          <p:nvPr/>
        </p:nvPicPr>
        <p:blipFill>
          <a:blip r:embed="rId2"/>
          <a:srcRect l="9722" t="38606" r="1880" b="23958"/>
          <a:stretch>
            <a:fillRect/>
          </a:stretch>
        </p:blipFill>
        <p:spPr>
          <a:xfrm>
            <a:off x="5572132" y="103105"/>
            <a:ext cx="2928958" cy="165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5589240"/>
            <a:ext cx="6480720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Исходя из этого, мы считаем, что развитие детской инициативы у старших дошкольников  в играх с правилами возможно благодаря осуществлению разработки стратегии педагогического сопровождения  игры с правилами.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1335" y="116398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sz="3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5991" y="6741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«Правила игры нужно знать, но лучше устанавливать их самому».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Анджей Сток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01335" y="2155145"/>
            <a:ext cx="8579296" cy="4702856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педагогического сопровождения игр с правилами </a:t>
            </a:r>
          </a:p>
          <a:p>
            <a:r>
              <a:rPr lang="ru-RU" dirty="0"/>
              <a:t>  создание условий в развивающей предметно-пространственной среде группы для самостоятельных игр детей с правилами;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включение взрослого в сам процесс детской игры, направленный на передачу детям способов игровой деятельности;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использование  не директивных методов воздействия в целях сохранения самостоятельного характера детской деятельности;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проектирование педагогом проблемно-игровых  образовательных событий , направленных на активизацию самостоятельности детей в совместных играх с правилами;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сотрудничество с семьей, необходимость нацеливания родителей на поддержку  в ребенке инициативности и самостоятельности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9" name="Объект 8" descr="IMG_66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2500" r="1388" b="36458"/>
          <a:stretch>
            <a:fillRect/>
          </a:stretch>
        </p:blipFill>
        <p:spPr>
          <a:xfrm>
            <a:off x="5607265" y="130717"/>
            <a:ext cx="3147712" cy="2045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бывает вполне человеком лишь тогда, когда играет.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Фридрих Шиллер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38338" y="1196752"/>
            <a:ext cx="4605662" cy="535782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 Д.Б. </a:t>
            </a:r>
            <a:r>
              <a:rPr lang="ru-RU" sz="1800" dirty="0" err="1" smtClean="0"/>
              <a:t>Эльконин</a:t>
            </a:r>
            <a:r>
              <a:rPr lang="ru-RU" sz="1800" dirty="0" smtClean="0"/>
              <a:t>:  </a:t>
            </a:r>
          </a:p>
          <a:p>
            <a:r>
              <a:rPr lang="ru-RU" sz="1800" dirty="0" smtClean="0"/>
              <a:t>Сущность детской игры заключается в реализации стремления ребенка «быть как взрослый».  </a:t>
            </a:r>
          </a:p>
          <a:p>
            <a:r>
              <a:rPr lang="ru-RU" sz="1800" dirty="0" smtClean="0"/>
              <a:t>В основе игры лежат особенности мотивации. </a:t>
            </a:r>
          </a:p>
          <a:p>
            <a:r>
              <a:rPr lang="ru-RU" sz="1800" dirty="0" smtClean="0"/>
              <a:t>Ребенок достигает игры с правилами через  ролевую игру. </a:t>
            </a:r>
          </a:p>
          <a:p>
            <a:r>
              <a:rPr lang="ru-RU" sz="1800" dirty="0" smtClean="0"/>
              <a:t>Ролевые отношения  переходят  в чистое правило. </a:t>
            </a:r>
          </a:p>
          <a:p>
            <a:r>
              <a:rPr lang="ru-RU" sz="1800" dirty="0" smtClean="0"/>
              <a:t>Совместные действия детей в игре с правилами – это отношения между сверстниками.</a:t>
            </a:r>
          </a:p>
          <a:p>
            <a:r>
              <a:rPr lang="ru-RU" sz="1800" dirty="0" smtClean="0"/>
              <a:t>Этапы развития игры связаны как с возрастным развитием ребенка, так и с его игровым опытом. </a:t>
            </a:r>
          </a:p>
        </p:txBody>
      </p:sp>
      <p:pic>
        <p:nvPicPr>
          <p:cNvPr id="10" name="Содержимое 9" descr="WWgDw_1sXa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32856"/>
            <a:ext cx="3788153" cy="416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764704"/>
            <a:ext cx="5338936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правил, то нет и игры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Жан Франсуа </a:t>
            </a:r>
            <a:r>
              <a:rPr lang="ru-RU" sz="2000" dirty="0" err="1" smtClean="0"/>
              <a:t>Лиотар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Идея: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создание рукотворной игры;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возможности выбора сюжета игры;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возможности изменения правил игры;</a:t>
            </a:r>
          </a:p>
          <a:p>
            <a:r>
              <a:rPr lang="ru-RU" dirty="0" smtClean="0"/>
              <a:t> </a:t>
            </a:r>
            <a:r>
              <a:rPr lang="ru-RU" dirty="0" smtClean="0"/>
              <a:t>возможности изменения хода игры.</a:t>
            </a:r>
          </a:p>
          <a:p>
            <a:endParaRPr lang="ru-RU" dirty="0"/>
          </a:p>
        </p:txBody>
      </p:sp>
      <p:pic>
        <p:nvPicPr>
          <p:cNvPr id="10" name="Содержимое 9" descr="IMG_65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7867" y="1753952"/>
            <a:ext cx="352800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dlVDGLAfSM.jpg"/>
          <p:cNvPicPr>
            <a:picLocks noChangeAspect="1"/>
          </p:cNvPicPr>
          <p:nvPr/>
        </p:nvPicPr>
        <p:blipFill>
          <a:blip r:embed="rId2" cstate="print"/>
          <a:srcRect l="12963" t="36459" r="1852" b="38542"/>
          <a:stretch>
            <a:fillRect/>
          </a:stretch>
        </p:blipFill>
        <p:spPr>
          <a:xfrm>
            <a:off x="5786446" y="1571612"/>
            <a:ext cx="3071802" cy="1602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dirty="0" smtClean="0"/>
              <a:t>Образовательное событие </a:t>
            </a:r>
            <a:br>
              <a:rPr lang="ru-RU" sz="3100" dirty="0" smtClean="0"/>
            </a:br>
            <a:r>
              <a:rPr lang="ru-RU" sz="3100" dirty="0" smtClean="0"/>
              <a:t>«Игра с правилами…»</a:t>
            </a:r>
            <a:endParaRPr lang="ru-RU" sz="31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 – мотивирующий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5536" y="2204864"/>
            <a:ext cx="4041775" cy="3951288"/>
          </a:xfrm>
        </p:spPr>
        <p:txBody>
          <a:bodyPr/>
          <a:lstStyle/>
          <a:p>
            <a:r>
              <a:rPr lang="ru-RU" dirty="0" smtClean="0"/>
              <a:t>Зона актуального развития </a:t>
            </a:r>
          </a:p>
          <a:p>
            <a:r>
              <a:rPr lang="ru-RU" dirty="0" smtClean="0"/>
              <a:t>Проблемная  ситуация. </a:t>
            </a:r>
          </a:p>
          <a:p>
            <a:r>
              <a:rPr lang="ru-RU" dirty="0" smtClean="0"/>
              <a:t>Выход из проблемной ситуации. </a:t>
            </a:r>
          </a:p>
          <a:p>
            <a:r>
              <a:rPr lang="ru-RU" dirty="0" smtClean="0"/>
              <a:t>Самостоятельное принятие решения. </a:t>
            </a:r>
          </a:p>
          <a:p>
            <a:r>
              <a:rPr lang="ru-RU" dirty="0" smtClean="0"/>
              <a:t>Исполнение. </a:t>
            </a:r>
            <a:endParaRPr lang="ru-RU" dirty="0"/>
          </a:p>
        </p:txBody>
      </p:sp>
      <p:pic>
        <p:nvPicPr>
          <p:cNvPr id="15" name="Рисунок 14" descr="AMfzDkBbGR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4714884"/>
            <a:ext cx="3357586" cy="1888641"/>
          </a:xfrm>
          <a:prstGeom prst="rect">
            <a:avLst/>
          </a:prstGeom>
        </p:spPr>
      </p:pic>
      <p:pic>
        <p:nvPicPr>
          <p:cNvPr id="16" name="Рисунок 15" descr="KrSkruFseUM.jpg"/>
          <p:cNvPicPr>
            <a:picLocks noChangeAspect="1"/>
          </p:cNvPicPr>
          <p:nvPr/>
        </p:nvPicPr>
        <p:blipFill>
          <a:blip r:embed="rId4" cstate="print"/>
          <a:srcRect t="35417" r="31481" b="22916"/>
          <a:stretch>
            <a:fillRect/>
          </a:stretch>
        </p:blipFill>
        <p:spPr>
          <a:xfrm>
            <a:off x="6286512" y="3714752"/>
            <a:ext cx="264320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ATNxby1mB2g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-3605" t="8112" r="2658" b="31049"/>
          <a:stretch>
            <a:fillRect/>
          </a:stretch>
        </p:blipFill>
        <p:spPr>
          <a:xfrm>
            <a:off x="4357686" y="2357430"/>
            <a:ext cx="200026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1778</TotalTime>
  <Words>671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Monotype Corsiva</vt:lpstr>
      <vt:lpstr>Times New Roman</vt:lpstr>
      <vt:lpstr>Тема Office</vt:lpstr>
      <vt:lpstr>Презентация PowerPoint</vt:lpstr>
      <vt:lpstr>Просто у современных детей  – современное детство! </vt:lpstr>
      <vt:lpstr> </vt:lpstr>
      <vt:lpstr> </vt:lpstr>
      <vt:lpstr>«Если нет правил, то нет и игры»    Ж.Ф.Лиотар </vt:lpstr>
      <vt:lpstr>      </vt:lpstr>
      <vt:lpstr> Человек бывает вполне человеком лишь тогда, когда играет. Фридрих Шиллер</vt:lpstr>
      <vt:lpstr>Если нет правил, то нет и игры. Жан Франсуа Лиотар  </vt:lpstr>
      <vt:lpstr> Образовательное событие  «Игра с правилами…»</vt:lpstr>
      <vt:lpstr> Образовательное событие  «Игра с правилами…»</vt:lpstr>
      <vt:lpstr> Образовательное событие  «Игра с правилами…»</vt:lpstr>
      <vt:lpstr> Образовательное событие  «Игра с правилами…»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Дерябкина</dc:creator>
  <cp:lastModifiedBy>Андрей</cp:lastModifiedBy>
  <cp:revision>152</cp:revision>
  <dcterms:created xsi:type="dcterms:W3CDTF">2017-10-15T07:07:05Z</dcterms:created>
  <dcterms:modified xsi:type="dcterms:W3CDTF">2020-03-15T07:27:01Z</dcterms:modified>
</cp:coreProperties>
</file>