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6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4828" autoAdjust="0"/>
  </p:normalViewPr>
  <p:slideViewPr>
    <p:cSldViewPr>
      <p:cViewPr varScale="1">
        <p:scale>
          <a:sx n="98" d="100"/>
          <a:sy n="98" d="100"/>
        </p:scale>
        <p:origin x="-20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A4BD20-3AB8-429D-9C81-C5F096EA08CD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6BD6A0-6F2C-48FB-B9FE-CA506EEB156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Ребята, мы сегодня поговорим с вами о русских богатырях.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6BD6A0-6F2C-48FB-B9FE-CA506EEB1566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Богатыри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- это герои русских былин, совершавшие подвиги во имя Родины, человек безмерной силы, отваги, стойкости, наделенные необыкновенным умом и смекалкой. За именем каждого из былинных богатырей стоит конкретный человек, живший когда-то давно на Руси, и совершивший свои подвиги только в былинах, их характеры приукрашены народом. Ходил сказитель из селения в селение и рассказывал нараспев (похоже на песню) о героях-богатырях, об их подвигах. Он рассказывал о том, как было. О делах и победах богатырей, о том, как они одолевали злых врагов, защищали свою землю, проявляли свою храбрость, мужество, смекалку, доброту. Вот так слагалась былина. В русском народе много столетий из уст в уста, от деда к внуку переходили былины о могучих богатырях. В былинах отражалась жизнь русского народа, которая была очень нелёгкой на Руси. Почти в каждой из былин упоминается Киев, Русь, Русская земля, Родина, Россия – какие красивые и загадочные слова. Русь. Совсем короткое слово. Оно пришло к нам из седой древности и навеки осталось с нами.</a:t>
            </a:r>
            <a:endParaRPr lang="ru-RU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6BD6A0-6F2C-48FB-B9FE-CA506EEB1566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Самые известные богатыри: Добрыня Никитич, Илья Муромец, Алёша Попович.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Алёша Попович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Алёша Попович сын ростовского попа Леонтия, герой былин. Алёша грамоте не учился, за книги не садился, а учился с малых лет копьём владеть, из лука стрелять, богатырских коней укрощать. Силой Алёша не большой богатырь, зато дерзостью да хитростью взял, молодецкой удалью, находчивостью и богатырской храбростью, вспыльчивостью, хвастовством. Алеша весел, насмешлив и остер на язык. Врагов он часто побеждает не силой, а военной хитростью: притворяется глухим и заставляет противника подойти поближе, под каким-нибудь предлогом вынуждает врага обернуться и т.п</a:t>
            </a:r>
            <a:r>
              <a:rPr lang="ru-RU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ru-RU" sz="1200" b="0" dirty="0" smtClean="0">
                <a:solidFill>
                  <a:srgbClr val="002060"/>
                </a:solidFill>
              </a:rPr>
              <a:t>Алёша Попович </a:t>
            </a:r>
            <a:r>
              <a:rPr lang="ru-RU" sz="1200" b="0" dirty="0" smtClean="0"/>
              <a:t>одержал победу над </a:t>
            </a:r>
            <a:r>
              <a:rPr lang="ru-RU" sz="1200" b="0" dirty="0" err="1" smtClean="0"/>
              <a:t>Тугарином</a:t>
            </a:r>
            <a:r>
              <a:rPr lang="ru-RU" sz="1200" b="0" dirty="0" smtClean="0"/>
              <a:t> змеем</a:t>
            </a:r>
            <a:endParaRPr lang="ru-RU" sz="1200" b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6BD6A0-6F2C-48FB-B9FE-CA506EEB1566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Добрыня Никитич.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Жила-была под Киевом вдова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Мамелфа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Тимофеевна. Был у неё любимый сын-богатырь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Добрынюшка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. По всему Киеву о Добрыне слава шла: он и статен, и высок, и грамоте обучен, и в бою смел, и на пиру весел. Он и песню сложит, и на гуслях сыграет, и умное слово скажет. Да и нрав у Добрыни спокойный, ласковый. Никого он не заругает, никого он зря не обидит. Недаром его прозвали «тихий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Добрынюшка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». Добрыня Никитич прославился тем, что в тяжкой битве победил Змея Огненного, освободил из полону много людей и среди них племянницу князя Владимира Забаву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Путятичну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6BD6A0-6F2C-48FB-B9FE-CA506EEB1566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Илья Муромец.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Илья Муромец - самый популярный герой былин, могучий богатырь. Родина его – город Муром, село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Карачарово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Крестьянский сын, больной Илья «сидел сиднем на печи 30 лет и три года». Однажды в дом пришли странники, «калики перехожие». Они исцелили Илью, наделив его богатырской силой. Отныне он – герой, которому предначертано служить городу Киеву и князю Владимиру. В былинах Илья Муромец стоял во главе дружины. Авторы былин подчёркивают в нём силу, мужество, надёжность, справедливость, миролюбие. Он человек уверенной силы, опыта и житейской мудрости. Память об Илье, народная любовь к нему сохранилась до сих пор. Ему воздвигнуты памятники. Его именем называют военную технику и др. </a:t>
            </a:r>
            <a:r>
              <a:rPr lang="ru-RU" sz="1200" b="0" dirty="0" smtClean="0">
                <a:solidFill>
                  <a:srgbClr val="002060"/>
                </a:solidFill>
              </a:rPr>
              <a:t>Илья Муромец </a:t>
            </a:r>
            <a:r>
              <a:rPr lang="ru-RU" sz="1200" b="0" dirty="0" smtClean="0"/>
              <a:t>– одержал победу над соловьём разбойником</a:t>
            </a:r>
            <a:endParaRPr lang="ru-RU" sz="1200" b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6BD6A0-6F2C-48FB-B9FE-CA506EEB1566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Доспехи богатырей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6BD6A0-6F2C-48FB-B9FE-CA506EEB1566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16004-5623-4B8B-BE81-FBBAA468513F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12DC8-5870-4CB3-A260-AD16F399EF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16004-5623-4B8B-BE81-FBBAA468513F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12DC8-5870-4CB3-A260-AD16F399EF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16004-5623-4B8B-BE81-FBBAA468513F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0C12DC8-5870-4CB3-A260-AD16F399EF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16004-5623-4B8B-BE81-FBBAA468513F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12DC8-5870-4CB3-A260-AD16F399EF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16004-5623-4B8B-BE81-FBBAA468513F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12DC8-5870-4CB3-A260-AD16F399EF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16004-5623-4B8B-BE81-FBBAA468513F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12DC8-5870-4CB3-A260-AD16F399EF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16004-5623-4B8B-BE81-FBBAA468513F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12DC8-5870-4CB3-A260-AD16F399EF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16004-5623-4B8B-BE81-FBBAA468513F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12DC8-5870-4CB3-A260-AD16F399EF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16004-5623-4B8B-BE81-FBBAA468513F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12DC8-5870-4CB3-A260-AD16F399EF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16004-5623-4B8B-BE81-FBBAA468513F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12DC8-5870-4CB3-A260-AD16F399EF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16004-5623-4B8B-BE81-FBBAA468513F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12DC8-5870-4CB3-A260-AD16F399EF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7416004-5623-4B8B-BE81-FBBAA468513F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0C12DC8-5870-4CB3-A260-AD16F399EFA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04" y="918132"/>
            <a:ext cx="5357850" cy="49627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14348" y="214290"/>
            <a:ext cx="778116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C000"/>
                </a:solidFill>
                <a:effectLst/>
              </a:rPr>
              <a:t>БОГАТЫРИ ЗЕМЛИ РУССКОЙ</a:t>
            </a:r>
            <a:endParaRPr lang="ru-RU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C000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5929330"/>
            <a:ext cx="40759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CCCC00"/>
                </a:solidFill>
              </a:rPr>
              <a:t>Воспитатель:   МБДОУ №4 Гусева А.В.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D:\vasneztov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42852"/>
            <a:ext cx="8643998" cy="642942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786050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FFC000"/>
                </a:solidFill>
              </a:rPr>
              <a:t>В.М.Васнецов «Богатыри».</a:t>
            </a:r>
          </a:p>
          <a:p>
            <a:pPr algn="ctr">
              <a:defRPr/>
            </a:pPr>
            <a:endParaRPr lang="ru-RU" dirty="0">
              <a:effectLst>
                <a:outerShdw blurRad="38100" dist="38100" dir="2700000" algn="tl">
                  <a:srgbClr val="FFFFFF"/>
                </a:outerShdw>
              </a:effectLst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alesha-popovic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1071546"/>
            <a:ext cx="5318707" cy="550072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071670" y="214290"/>
            <a:ext cx="42322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1" dirty="0">
                <a:solidFill>
                  <a:srgbClr val="FFC000"/>
                </a:solidFill>
              </a:rPr>
              <a:t>Алёша Попович</a:t>
            </a:r>
            <a:r>
              <a:rPr lang="ru-RU" dirty="0"/>
              <a:t>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obrynya-nikitic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1357298"/>
            <a:ext cx="4643470" cy="497514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14546" y="285728"/>
            <a:ext cx="49536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1" dirty="0">
                <a:solidFill>
                  <a:srgbClr val="FFC000"/>
                </a:solidFill>
              </a:rPr>
              <a:t>Добрыня Никитич</a:t>
            </a:r>
            <a:endParaRPr lang="ru-RU" sz="4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357422" y="428604"/>
            <a:ext cx="485778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Илья Муромец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 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1" descr="ilya-muromet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1214422"/>
            <a:ext cx="5187279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happia.ru/upload/iblock/107/3480-2.jpg"/>
          <p:cNvPicPr>
            <a:picLocks noChangeAspect="1" noChangeArrowheads="1"/>
          </p:cNvPicPr>
          <p:nvPr/>
        </p:nvPicPr>
        <p:blipFill>
          <a:blip r:embed="rId3" cstate="print">
            <a:lum bright="-20000"/>
          </a:blip>
          <a:srcRect/>
          <a:stretch>
            <a:fillRect/>
          </a:stretch>
        </p:blipFill>
        <p:spPr bwMode="auto">
          <a:xfrm>
            <a:off x="571473" y="1571613"/>
            <a:ext cx="3643338" cy="3643338"/>
          </a:xfrm>
          <a:prstGeom prst="rect">
            <a:avLst/>
          </a:prstGeom>
          <a:noFill/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142976" y="357166"/>
            <a:ext cx="650085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b="1" i="1" dirty="0">
                <a:solidFill>
                  <a:srgbClr val="FFC000"/>
                </a:solidFill>
                <a:latin typeface="&amp;quot"/>
                <a:ea typeface="Times New Roman" pitchFamily="18" charset="0"/>
                <a:cs typeface="Arial" pitchFamily="34" charset="0"/>
              </a:rPr>
              <a:t>Б</a:t>
            </a: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огатырский</a:t>
            </a:r>
            <a:r>
              <a:rPr kumimoji="0" lang="ru-RU" sz="4400" b="1" i="1" u="none" strike="noStrike" cap="none" normalizeH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 шлем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 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4876" y="2214554"/>
            <a:ext cx="4143404" cy="2728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ru-RU" sz="2800" i="1" u="sng" dirty="0" smtClean="0"/>
              <a:t>Шлем</a:t>
            </a:r>
            <a:r>
              <a:rPr lang="ru-RU" sz="2800" dirty="0" smtClean="0"/>
              <a:t> – шапка, которая служит для защиты головы от стрел, меча и копья.</a:t>
            </a:r>
          </a:p>
          <a:p>
            <a:pPr>
              <a:spcBef>
                <a:spcPts val="400"/>
              </a:spcBef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ru-RU" sz="2800" dirty="0" smtClean="0"/>
              <a:t>Изготавливается  он  из  металла.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theringlord.org/forum/uploads/monthly_06_2013/post-27614-0-76550100-13705279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14422"/>
            <a:ext cx="3212455" cy="3994153"/>
          </a:xfrm>
          <a:prstGeom prst="rect">
            <a:avLst/>
          </a:prstGeom>
          <a:noFill/>
        </p:spPr>
      </p:pic>
      <p:pic>
        <p:nvPicPr>
          <p:cNvPr id="26628" name="Picture 4" descr="https://static8.depositphotos.com/1323882/876/i/950/depositphotos_8765604-stock-photo-seamless-chainmail-texture.jpg"/>
          <p:cNvPicPr>
            <a:picLocks noChangeAspect="1" noChangeArrowheads="1"/>
          </p:cNvPicPr>
          <p:nvPr/>
        </p:nvPicPr>
        <p:blipFill>
          <a:blip r:embed="rId3"/>
          <a:srcRect b="47100"/>
          <a:stretch>
            <a:fillRect/>
          </a:stretch>
        </p:blipFill>
        <p:spPr bwMode="auto">
          <a:xfrm>
            <a:off x="3428992" y="4429132"/>
            <a:ext cx="4190412" cy="207170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000100" y="285728"/>
            <a:ext cx="70996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i="1" dirty="0" smtClean="0">
                <a:solidFill>
                  <a:srgbClr val="FFC000"/>
                </a:solidFill>
                <a:latin typeface="&amp;quot"/>
                <a:ea typeface="Times New Roman" pitchFamily="18" charset="0"/>
                <a:cs typeface="Arial" pitchFamily="34" charset="0"/>
              </a:rPr>
              <a:t>Б</a:t>
            </a: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огатырская</a:t>
            </a:r>
            <a:r>
              <a:rPr kumimoji="0" lang="ru-RU" sz="4400" b="1" i="1" u="none" strike="noStrike" cap="none" normalizeH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  кольчуга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 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43372" y="1214422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i="1" u="sng" dirty="0" smtClean="0">
                <a:solidFill>
                  <a:srgbClr val="000000"/>
                </a:solidFill>
              </a:rPr>
              <a:t>Кольчуга</a:t>
            </a:r>
            <a:r>
              <a:rPr lang="ru-RU" sz="2800" dirty="0" smtClean="0">
                <a:solidFill>
                  <a:srgbClr val="000000"/>
                </a:solidFill>
              </a:rPr>
              <a:t> – рубаха, сделанная из мелких   металлических колец. Она  служит  для  защиты  тела воина.   Бывает    длинная   и  короткая,   с  рукавами  и  без.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i2.stat01.com/1/5969/59685669/afacdb/vizantijskij-dospeh-x-veka.jpg"/>
          <p:cNvPicPr>
            <a:picLocks noChangeAspect="1" noChangeArrowheads="1"/>
          </p:cNvPicPr>
          <p:nvPr/>
        </p:nvPicPr>
        <p:blipFill>
          <a:blip r:embed="rId2"/>
          <a:srcRect t="11414" b="10114"/>
          <a:stretch>
            <a:fillRect/>
          </a:stretch>
        </p:blipFill>
        <p:spPr bwMode="auto">
          <a:xfrm>
            <a:off x="357158" y="928670"/>
            <a:ext cx="3571900" cy="38681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676" name="Picture 4" descr="https://fb.ru/misc/i/gallery/42390/1541051.jpg"/>
          <p:cNvPicPr>
            <a:picLocks noChangeAspect="1" noChangeArrowheads="1"/>
          </p:cNvPicPr>
          <p:nvPr/>
        </p:nvPicPr>
        <p:blipFill>
          <a:blip r:embed="rId3"/>
          <a:srcRect l="56905" t="14688" b="11135"/>
          <a:stretch>
            <a:fillRect/>
          </a:stretch>
        </p:blipFill>
        <p:spPr bwMode="auto">
          <a:xfrm>
            <a:off x="4786314" y="4357694"/>
            <a:ext cx="1873248" cy="20957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4572000" y="1500174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rgbClr val="000000"/>
                </a:solidFill>
              </a:rPr>
              <a:t>Вместо колец для изготовления доспехов могли использовать металлические пластины с отверстиями. Такие доспехи напоминали чешую.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357290" y="142852"/>
            <a:ext cx="67565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i="1" dirty="0" smtClean="0">
                <a:solidFill>
                  <a:srgbClr val="FFC000"/>
                </a:solidFill>
                <a:latin typeface="&amp;quot"/>
                <a:ea typeface="Times New Roman" pitchFamily="18" charset="0"/>
                <a:cs typeface="Arial" pitchFamily="34" charset="0"/>
              </a:rPr>
              <a:t>Б</a:t>
            </a: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огатырские</a:t>
            </a:r>
            <a:r>
              <a:rPr kumimoji="0" lang="ru-RU" sz="4400" b="1" i="1" u="none" strike="noStrike" cap="none" normalizeH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  доспехи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static.tildacdn.com/tild3639-6536-4536-b733-663161373830/555.jpg"/>
          <p:cNvPicPr>
            <a:picLocks noChangeAspect="1" noChangeArrowheads="1"/>
          </p:cNvPicPr>
          <p:nvPr/>
        </p:nvPicPr>
        <p:blipFill>
          <a:blip r:embed="rId2" cstate="print"/>
          <a:srcRect l="20907" t="11025" r="23341" b="9962"/>
          <a:stretch>
            <a:fillRect/>
          </a:stretch>
        </p:blipFill>
        <p:spPr bwMode="auto">
          <a:xfrm>
            <a:off x="5852900" y="4286256"/>
            <a:ext cx="1076554" cy="19288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142976" y="285728"/>
            <a:ext cx="62942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i="1" dirty="0" smtClean="0">
                <a:solidFill>
                  <a:srgbClr val="FFC000"/>
                </a:solidFill>
                <a:latin typeface="&amp;quot"/>
                <a:ea typeface="Times New Roman" pitchFamily="18" charset="0"/>
                <a:cs typeface="Arial" pitchFamily="34" charset="0"/>
              </a:rPr>
              <a:t>Б</a:t>
            </a: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огатырские</a:t>
            </a:r>
            <a:r>
              <a:rPr kumimoji="0" lang="ru-RU" sz="4400" b="1" i="1" u="none" strike="noStrike" cap="none" normalizeH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  </a:t>
            </a:r>
            <a:r>
              <a:rPr lang="ru-RU" sz="4400" b="1" i="1" dirty="0" smtClean="0">
                <a:solidFill>
                  <a:srgbClr val="FFC000"/>
                </a:solidFill>
                <a:latin typeface="&amp;quot"/>
                <a:ea typeface="Times New Roman" pitchFamily="18" charset="0"/>
                <a:cs typeface="Arial" pitchFamily="34" charset="0"/>
              </a:rPr>
              <a:t>щиты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700" name="Picture 4" descr="https://avatars.mds.yandex.net/get-marketpic/231668/market_uRMU6DzJ9nEoykjNNaRbcQ/ori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142984"/>
            <a:ext cx="3500462" cy="35004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071934" y="1285860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i="1" u="sng" dirty="0" smtClean="0">
                <a:solidFill>
                  <a:srgbClr val="000000"/>
                </a:solidFill>
              </a:rPr>
              <a:t>Щит</a:t>
            </a:r>
            <a:r>
              <a:rPr lang="ru-RU" sz="2400" dirty="0" smtClean="0">
                <a:solidFill>
                  <a:srgbClr val="000000"/>
                </a:solidFill>
              </a:rPr>
              <a:t>  –  служит  для защиты от стрел,  копий,  мечей и др. Изготавливается  из  дерева, кожи или металла. По форме щит может быть круглым, треугольным, прямоугольным, миндалевидным, плоским или выгнутым.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ikolyaski.ru/UserFiles/IMG_0054-mini.jpg"/>
          <p:cNvPicPr>
            <a:picLocks noChangeAspect="1" noChangeArrowheads="1"/>
          </p:cNvPicPr>
          <p:nvPr/>
        </p:nvPicPr>
        <p:blipFill>
          <a:blip r:embed="rId2">
            <a:lum bright="-20000"/>
          </a:blip>
          <a:srcRect/>
          <a:stretch>
            <a:fillRect/>
          </a:stretch>
        </p:blipFill>
        <p:spPr bwMode="auto">
          <a:xfrm>
            <a:off x="142844" y="1142984"/>
            <a:ext cx="4519827" cy="250033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00100" y="285728"/>
            <a:ext cx="63506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i="1" dirty="0" smtClean="0">
                <a:solidFill>
                  <a:srgbClr val="FFC000"/>
                </a:solidFill>
                <a:latin typeface="&amp;quot"/>
                <a:ea typeface="Times New Roman" pitchFamily="18" charset="0"/>
                <a:cs typeface="Arial" pitchFamily="34" charset="0"/>
              </a:rPr>
              <a:t>Б</a:t>
            </a: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огатырское</a:t>
            </a:r>
            <a:r>
              <a:rPr kumimoji="0" lang="ru-RU" sz="4400" b="1" i="1" u="none" strike="noStrike" cap="none" normalizeH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 оружие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24" name="Picture 4" descr="https://popgun.ru/files/g/5/thumbs/239024.jpg"/>
          <p:cNvPicPr>
            <a:picLocks noChangeAspect="1" noChangeArrowheads="1"/>
          </p:cNvPicPr>
          <p:nvPr/>
        </p:nvPicPr>
        <p:blipFill>
          <a:blip r:embed="rId3">
            <a:lum bright="-20000"/>
          </a:blip>
          <a:srcRect/>
          <a:stretch>
            <a:fillRect/>
          </a:stretch>
        </p:blipFill>
        <p:spPr bwMode="auto">
          <a:xfrm>
            <a:off x="5357818" y="1142984"/>
            <a:ext cx="3320438" cy="250033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643042" y="3714752"/>
            <a:ext cx="9196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/>
              <a:t> </a:t>
            </a:r>
            <a:r>
              <a:rPr lang="ru-RU" sz="2800" dirty="0">
                <a:solidFill>
                  <a:srgbClr val="FFC000"/>
                </a:solidFill>
              </a:rPr>
              <a:t>Меч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429388" y="3714752"/>
            <a:ext cx="1208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FFC000"/>
                </a:solidFill>
              </a:rPr>
              <a:t>Булава</a:t>
            </a:r>
          </a:p>
        </p:txBody>
      </p:sp>
      <p:pic>
        <p:nvPicPr>
          <p:cNvPr id="30728" name="Picture 8" descr="https://preview.free3d.com/img-dev/2017/07/1763957643052844410/ownwmmgv-900.jpg"/>
          <p:cNvPicPr>
            <a:picLocks noChangeAspect="1" noChangeArrowheads="1"/>
          </p:cNvPicPr>
          <p:nvPr/>
        </p:nvPicPr>
        <p:blipFill>
          <a:blip r:embed="rId4">
            <a:lum bright="-20000"/>
          </a:blip>
          <a:srcRect l="17413" r="26480"/>
          <a:stretch>
            <a:fillRect/>
          </a:stretch>
        </p:blipFill>
        <p:spPr bwMode="auto">
          <a:xfrm>
            <a:off x="2428860" y="4214818"/>
            <a:ext cx="2071702" cy="1993889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4572000" y="5000636"/>
            <a:ext cx="34573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FFC000"/>
                </a:solidFill>
              </a:rPr>
              <a:t>Колчан, лук и стрелы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i.pinimg.com/736x/23/6e/6d/236e6d33632f97867350cbe62df41479--wood-axe-battle-axe.jpg"/>
          <p:cNvPicPr>
            <a:picLocks noChangeAspect="1" noChangeArrowheads="1"/>
          </p:cNvPicPr>
          <p:nvPr/>
        </p:nvPicPr>
        <p:blipFill>
          <a:blip r:embed="rId2">
            <a:lum bright="-20000"/>
          </a:blip>
          <a:srcRect/>
          <a:stretch>
            <a:fillRect/>
          </a:stretch>
        </p:blipFill>
        <p:spPr bwMode="auto">
          <a:xfrm>
            <a:off x="428596" y="500042"/>
            <a:ext cx="2636831" cy="2636831"/>
          </a:xfrm>
          <a:prstGeom prst="rect">
            <a:avLst/>
          </a:prstGeom>
          <a:noFill/>
        </p:spPr>
      </p:pic>
      <p:pic>
        <p:nvPicPr>
          <p:cNvPr id="31748" name="Picture 4" descr="https://img2.freepng.ru/20180618/tri/kisspng-middle-ages-fili-battle-axe-dane-axe-larp-battle-axe-5b276351397277.9081888915293079852353.jpg"/>
          <p:cNvPicPr>
            <a:picLocks noChangeAspect="1" noChangeArrowheads="1"/>
          </p:cNvPicPr>
          <p:nvPr/>
        </p:nvPicPr>
        <p:blipFill>
          <a:blip r:embed="rId3">
            <a:lum bright="-20000"/>
          </a:blip>
          <a:srcRect l="16104" r="15456"/>
          <a:stretch>
            <a:fillRect/>
          </a:stretch>
        </p:blipFill>
        <p:spPr bwMode="auto">
          <a:xfrm>
            <a:off x="3428992" y="571480"/>
            <a:ext cx="2750214" cy="250033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643702" y="1500174"/>
            <a:ext cx="13503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FFC000"/>
                </a:solidFill>
              </a:rPr>
              <a:t>Топоры</a:t>
            </a:r>
          </a:p>
        </p:txBody>
      </p:sp>
      <p:pic>
        <p:nvPicPr>
          <p:cNvPr id="31750" name="Picture 6" descr="https://alice.3dn.ru/_fr/1/6361055.jpg"/>
          <p:cNvPicPr>
            <a:picLocks noChangeAspect="1" noChangeArrowheads="1"/>
          </p:cNvPicPr>
          <p:nvPr/>
        </p:nvPicPr>
        <p:blipFill>
          <a:blip r:embed="rId4">
            <a:lum bright="-20000"/>
          </a:blip>
          <a:srcRect t="7329" b="12052"/>
          <a:stretch>
            <a:fillRect/>
          </a:stretch>
        </p:blipFill>
        <p:spPr bwMode="auto">
          <a:xfrm>
            <a:off x="642910" y="3929066"/>
            <a:ext cx="4381500" cy="235745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643570" y="4786322"/>
            <a:ext cx="10997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FFC000"/>
                </a:solidFill>
              </a:rPr>
              <a:t>Копьё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yt3.ggpht.com/a/AGF-l79qTF6MRlDWTuc_9bn0XKz_ABJUO22CL_Czxg=s900-c-k-c0xffffffff-no-rj-m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928670"/>
            <a:ext cx="5292727" cy="52927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42910" y="214290"/>
            <a:ext cx="72544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i="1" dirty="0" smtClean="0">
                <a:solidFill>
                  <a:srgbClr val="FFC000"/>
                </a:solidFill>
                <a:latin typeface="&amp;quot"/>
                <a:ea typeface="Times New Roman" pitchFamily="18" charset="0"/>
                <a:cs typeface="Arial" pitchFamily="34" charset="0"/>
              </a:rPr>
              <a:t>Б</a:t>
            </a: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огатырское</a:t>
            </a:r>
            <a:r>
              <a:rPr kumimoji="0" lang="ru-RU" sz="4400" b="1" i="1" u="none" strike="noStrike" cap="none" normalizeH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 облачение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2772" name="Picture 4" descr="https://sun9-25.userapi.com/c854228/v854228017/1b2629/ESdeJga44z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1571612"/>
            <a:ext cx="2829134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avatars.mds.yandex.net/get-pdb/989105/93910cc3-4230-47e4-a128-d58479d86820/s1200"/>
          <p:cNvPicPr>
            <a:picLocks noChangeAspect="1" noChangeArrowheads="1"/>
          </p:cNvPicPr>
          <p:nvPr/>
        </p:nvPicPr>
        <p:blipFill>
          <a:blip r:embed="rId2"/>
          <a:srcRect l="34042" b="34043"/>
          <a:stretch>
            <a:fillRect/>
          </a:stretch>
        </p:blipFill>
        <p:spPr bwMode="auto">
          <a:xfrm>
            <a:off x="5786446" y="2071678"/>
            <a:ext cx="2643206" cy="264320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28728" y="285728"/>
            <a:ext cx="55969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i="1" dirty="0" smtClean="0">
                <a:solidFill>
                  <a:srgbClr val="FFC000"/>
                </a:solidFill>
                <a:latin typeface="&amp;quot"/>
                <a:ea typeface="Times New Roman" pitchFamily="18" charset="0"/>
                <a:cs typeface="Arial" pitchFamily="34" charset="0"/>
              </a:rPr>
              <a:t>Б</a:t>
            </a: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огатырские</a:t>
            </a:r>
            <a:r>
              <a:rPr kumimoji="0" lang="ru-RU" sz="4400" b="1" i="1" u="none" strike="noStrike" cap="none" normalizeH="0" dirty="0" smtClean="0">
                <a:ln>
                  <a:noFill/>
                </a:ln>
                <a:solidFill>
                  <a:srgbClr val="FFC000"/>
                </a:solidFill>
                <a:effectLst/>
                <a:latin typeface="&amp;quot"/>
                <a:ea typeface="Times New Roman" pitchFamily="18" charset="0"/>
                <a:cs typeface="Arial" pitchFamily="34" charset="0"/>
              </a:rPr>
              <a:t> кони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3796" name="Picture 4" descr="https://felicina.ru/wp-content/uploads/2019/12/picture-1128-634x63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071546"/>
            <a:ext cx="5420738" cy="5429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2" name="Picture 6" descr="https://static.wixstatic.com/media/2130a3_b5d9d3ccfe4144bebb017d1000cbdec2~mv2_d_1637_2000_s_2.jpg/v1/fill/w_1309,h_1600,al_c,q_90/file.jpg"/>
          <p:cNvPicPr>
            <a:picLocks noChangeAspect="1" noChangeArrowheads="1"/>
          </p:cNvPicPr>
          <p:nvPr/>
        </p:nvPicPr>
        <p:blipFill>
          <a:blip r:embed="rId2" cstate="print"/>
          <a:srcRect t="6943" b="9744"/>
          <a:stretch>
            <a:fillRect/>
          </a:stretch>
        </p:blipFill>
        <p:spPr bwMode="auto">
          <a:xfrm>
            <a:off x="5857884" y="357166"/>
            <a:ext cx="3086660" cy="3143272"/>
          </a:xfrm>
          <a:prstGeom prst="rect">
            <a:avLst/>
          </a:prstGeom>
          <a:noFill/>
        </p:spPr>
      </p:pic>
      <p:pic>
        <p:nvPicPr>
          <p:cNvPr id="34818" name="Picture 2" descr="https://vedgard.com/sites/default/files/%D0%9C%D0%BE%D0%B8%20%D1%84%D0%BE%D1%82%D0%BE%20-%204532/%D0%A4%D0%BE%D1%82%D0%BE%20%D0%B2%20%D1%81%D0%BE%D0%BE%D0%B1%D1%89%D0%B5%D0%BD%D0%B8%D1%8F%D1%85/4672-20810.jpg"/>
          <p:cNvPicPr>
            <a:picLocks noChangeAspect="1" noChangeArrowheads="1"/>
          </p:cNvPicPr>
          <p:nvPr/>
        </p:nvPicPr>
        <p:blipFill>
          <a:blip r:embed="rId3"/>
          <a:srcRect r="14687"/>
          <a:stretch>
            <a:fillRect/>
          </a:stretch>
        </p:blipFill>
        <p:spPr bwMode="auto">
          <a:xfrm>
            <a:off x="285720" y="214290"/>
            <a:ext cx="4429156" cy="3166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820" name="Picture 4" descr="https://avatars.mds.yandex.net/get-zen_doc/1912454/pub_5ca66c915f64cf00b3f7728f_5ca66dcd76c33700ae1a340b/scale_1200"/>
          <p:cNvPicPr>
            <a:picLocks noChangeAspect="1" noChangeArrowheads="1"/>
          </p:cNvPicPr>
          <p:nvPr/>
        </p:nvPicPr>
        <p:blipFill>
          <a:blip r:embed="rId4"/>
          <a:srcRect l="24725"/>
          <a:stretch>
            <a:fillRect/>
          </a:stretch>
        </p:blipFill>
        <p:spPr bwMode="auto">
          <a:xfrm>
            <a:off x="2786050" y="3207919"/>
            <a:ext cx="4349732" cy="36500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https://avatars.mds.yandex.net/get-pdb/1818344/90ea1054-f140-44a5-81da-50ec611dbc46/s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4500594" cy="6000792"/>
          </a:xfrm>
          <a:prstGeom prst="rect">
            <a:avLst/>
          </a:prstGeom>
          <a:noFill/>
        </p:spPr>
      </p:pic>
      <p:pic>
        <p:nvPicPr>
          <p:cNvPr id="35844" name="Picture 4" descr="http://www.playcast.ru/uploads/2015/02/13/1209706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9" y="1142984"/>
            <a:ext cx="4857752" cy="48328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6248" y="1000108"/>
            <a:ext cx="4572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C000"/>
                </a:solidFill>
              </a:rPr>
              <a:t>От зари и до зари </a:t>
            </a:r>
            <a:endParaRPr lang="ru-RU" sz="2000" b="1" dirty="0" smtClean="0">
              <a:solidFill>
                <a:srgbClr val="FFC000"/>
              </a:solidFill>
            </a:endParaRPr>
          </a:p>
          <a:p>
            <a:r>
              <a:rPr lang="ru-RU" sz="2000" b="1" dirty="0" smtClean="0">
                <a:solidFill>
                  <a:srgbClr val="FFC000"/>
                </a:solidFill>
              </a:rPr>
              <a:t>Дозор </a:t>
            </a:r>
            <a:r>
              <a:rPr lang="ru-RU" sz="2000" b="1" dirty="0">
                <a:solidFill>
                  <a:srgbClr val="FFC000"/>
                </a:solidFill>
              </a:rPr>
              <a:t>несут богатыри: </a:t>
            </a:r>
            <a:br>
              <a:rPr lang="ru-RU" sz="2000" b="1" dirty="0">
                <a:solidFill>
                  <a:srgbClr val="FFC000"/>
                </a:solidFill>
              </a:rPr>
            </a:br>
            <a:r>
              <a:rPr lang="ru-RU" sz="2000" b="1" dirty="0">
                <a:solidFill>
                  <a:srgbClr val="FFC000"/>
                </a:solidFill>
              </a:rPr>
              <a:t>Добрыня,  Алеша, и старший Илья -</a:t>
            </a:r>
            <a:br>
              <a:rPr lang="ru-RU" sz="2000" b="1" dirty="0">
                <a:solidFill>
                  <a:srgbClr val="FFC000"/>
                </a:solidFill>
              </a:rPr>
            </a:br>
            <a:r>
              <a:rPr lang="ru-RU" sz="2000" b="1" dirty="0">
                <a:solidFill>
                  <a:srgbClr val="FFC000"/>
                </a:solidFill>
              </a:rPr>
              <a:t>Три, всем нам знакомые, богатыря! </a:t>
            </a:r>
            <a:br>
              <a:rPr lang="ru-RU" sz="2000" b="1" dirty="0">
                <a:solidFill>
                  <a:srgbClr val="FFC000"/>
                </a:solidFill>
              </a:rPr>
            </a:br>
            <a:r>
              <a:rPr lang="ru-RU" sz="2000" b="1" dirty="0">
                <a:solidFill>
                  <a:srgbClr val="FFC000"/>
                </a:solidFill>
              </a:rPr>
              <a:t>У каждого из них их верный конь, </a:t>
            </a:r>
          </a:p>
          <a:p>
            <a:r>
              <a:rPr lang="ru-RU" sz="2000" b="1" dirty="0">
                <a:solidFill>
                  <a:srgbClr val="FFC000"/>
                </a:solidFill>
              </a:rPr>
              <a:t>Он с ними и в воду, и в огонь</a:t>
            </a:r>
            <a:r>
              <a:rPr lang="ru-RU" sz="2000" b="1" dirty="0" smtClean="0">
                <a:solidFill>
                  <a:srgbClr val="FFC000"/>
                </a:solidFill>
              </a:rPr>
              <a:t>.</a:t>
            </a:r>
          </a:p>
          <a:p>
            <a:r>
              <a:rPr lang="ru-RU" sz="2000" b="1" dirty="0" smtClean="0">
                <a:solidFill>
                  <a:srgbClr val="FFC000"/>
                </a:solidFill>
              </a:rPr>
              <a:t> </a:t>
            </a:r>
            <a:r>
              <a:rPr lang="ru-RU" sz="2000" b="1" dirty="0">
                <a:solidFill>
                  <a:srgbClr val="FFC000"/>
                </a:solidFill>
              </a:rPr>
              <a:t>В руках у них щит и меч, </a:t>
            </a:r>
          </a:p>
          <a:p>
            <a:r>
              <a:rPr lang="ru-RU" sz="2000" b="1" dirty="0">
                <a:solidFill>
                  <a:srgbClr val="FFC000"/>
                </a:solidFill>
              </a:rPr>
              <a:t>Чтоб землю русскую беречь. </a:t>
            </a:r>
            <a:endParaRPr lang="ru-RU" sz="2000" b="1" dirty="0" smtClean="0">
              <a:solidFill>
                <a:srgbClr val="FFC000"/>
              </a:solidFill>
            </a:endParaRPr>
          </a:p>
          <a:p>
            <a:r>
              <a:rPr lang="ru-RU" sz="2000" b="1" dirty="0" smtClean="0">
                <a:solidFill>
                  <a:srgbClr val="FFC000"/>
                </a:solidFill>
              </a:rPr>
              <a:t>Чтоб </a:t>
            </a:r>
            <a:r>
              <a:rPr lang="ru-RU" sz="2000" b="1" dirty="0">
                <a:solidFill>
                  <a:srgbClr val="FFC000"/>
                </a:solidFill>
              </a:rPr>
              <a:t>рубежи родной земли </a:t>
            </a:r>
          </a:p>
          <a:p>
            <a:r>
              <a:rPr lang="ru-RU" sz="2000" b="1" dirty="0">
                <a:solidFill>
                  <a:srgbClr val="FFC000"/>
                </a:solidFill>
              </a:rPr>
              <a:t>Враги нарушить не могли</a:t>
            </a:r>
            <a:r>
              <a:rPr lang="ru-RU" sz="2000" b="1" dirty="0" smtClean="0">
                <a:solidFill>
                  <a:srgbClr val="FFC000"/>
                </a:solidFill>
              </a:rPr>
              <a:t>.</a:t>
            </a:r>
          </a:p>
          <a:p>
            <a:r>
              <a:rPr lang="ru-RU" sz="2000" b="1" dirty="0" smtClean="0">
                <a:solidFill>
                  <a:srgbClr val="FFC000"/>
                </a:solidFill>
              </a:rPr>
              <a:t> </a:t>
            </a:r>
            <a:r>
              <a:rPr lang="ru-RU" sz="2000" b="1" dirty="0">
                <a:solidFill>
                  <a:srgbClr val="FFC000"/>
                </a:solidFill>
              </a:rPr>
              <a:t>Караул нести им нужно </a:t>
            </a:r>
          </a:p>
          <a:p>
            <a:r>
              <a:rPr lang="ru-RU" sz="2000" b="1" dirty="0">
                <a:solidFill>
                  <a:srgbClr val="FFC000"/>
                </a:solidFill>
              </a:rPr>
              <a:t>На заставе стойко, дружно. </a:t>
            </a:r>
            <a:endParaRPr lang="ru-RU" sz="2000" b="1" dirty="0" smtClean="0">
              <a:solidFill>
                <a:srgbClr val="FFC000"/>
              </a:solidFill>
            </a:endParaRPr>
          </a:p>
          <a:p>
            <a:r>
              <a:rPr lang="ru-RU" sz="2000" b="1" dirty="0" smtClean="0">
                <a:solidFill>
                  <a:srgbClr val="FFC000"/>
                </a:solidFill>
              </a:rPr>
              <a:t>И </a:t>
            </a:r>
            <a:r>
              <a:rPr lang="ru-RU" sz="2000" b="1" dirty="0">
                <a:solidFill>
                  <a:srgbClr val="FFC000"/>
                </a:solidFill>
              </a:rPr>
              <a:t>пока они на страже, </a:t>
            </a:r>
          </a:p>
          <a:p>
            <a:r>
              <a:rPr lang="ru-RU" sz="2000" b="1" dirty="0">
                <a:solidFill>
                  <a:srgbClr val="FFC000"/>
                </a:solidFill>
              </a:rPr>
              <a:t>Может быть уверен </a:t>
            </a:r>
            <a:r>
              <a:rPr lang="ru-RU" sz="2000" b="1" dirty="0" smtClean="0">
                <a:solidFill>
                  <a:srgbClr val="FFC000"/>
                </a:solidFill>
              </a:rPr>
              <a:t>каждый</a:t>
            </a:r>
            <a:r>
              <a:rPr lang="ru-RU" sz="2000" b="1" dirty="0">
                <a:solidFill>
                  <a:srgbClr val="FFC000"/>
                </a:solidFill>
              </a:rPr>
              <a:t>: </a:t>
            </a:r>
            <a:endParaRPr lang="ru-RU" sz="2000" b="1" dirty="0" smtClean="0">
              <a:solidFill>
                <a:srgbClr val="FFC000"/>
              </a:solidFill>
            </a:endParaRPr>
          </a:p>
          <a:p>
            <a:r>
              <a:rPr lang="ru-RU" sz="2000" b="1" dirty="0" smtClean="0">
                <a:solidFill>
                  <a:srgbClr val="FFC000"/>
                </a:solidFill>
              </a:rPr>
              <a:t>От </a:t>
            </a:r>
            <a:r>
              <a:rPr lang="ru-RU" sz="2000" b="1" dirty="0">
                <a:solidFill>
                  <a:srgbClr val="FFC000"/>
                </a:solidFill>
              </a:rPr>
              <a:t>врагов </a:t>
            </a:r>
            <a:r>
              <a:rPr lang="ru-RU" sz="2000" b="1" dirty="0" smtClean="0">
                <a:solidFill>
                  <a:srgbClr val="FFC000"/>
                </a:solidFill>
              </a:rPr>
              <a:t>защищены </a:t>
            </a:r>
          </a:p>
          <a:p>
            <a:r>
              <a:rPr lang="ru-RU" sz="2000" b="1" dirty="0" smtClean="0">
                <a:solidFill>
                  <a:srgbClr val="FFC000"/>
                </a:solidFill>
              </a:rPr>
              <a:t>Покой и мир родной земли!</a:t>
            </a:r>
            <a:endParaRPr lang="ru-RU" sz="2000" b="1" dirty="0">
              <a:solidFill>
                <a:srgbClr val="FFC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14480" y="285728"/>
            <a:ext cx="58597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C000"/>
                </a:solidFill>
                <a:effectLst/>
              </a:rPr>
              <a:t>БОГАТЫРИ   ЗЕМЛИ   </a:t>
            </a:r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C000"/>
                </a:solidFill>
                <a:effectLst/>
              </a:rPr>
              <a:t>РУССКОЙ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C000"/>
              </a:solidFill>
              <a:effectLst/>
            </a:endParaRPr>
          </a:p>
        </p:txBody>
      </p:sp>
      <p:pic>
        <p:nvPicPr>
          <p:cNvPr id="7" name="Picture 2" descr="D:\vasneztov5.jpg"/>
          <p:cNvPicPr>
            <a:picLocks noChangeAspect="1" noChangeArrowheads="1"/>
          </p:cNvPicPr>
          <p:nvPr/>
        </p:nvPicPr>
        <p:blipFill>
          <a:blip r:embed="rId2" cstate="print"/>
          <a:srcRect r="19753" b="50206"/>
          <a:stretch>
            <a:fillRect/>
          </a:stretch>
        </p:blipFill>
        <p:spPr bwMode="auto">
          <a:xfrm>
            <a:off x="142844" y="1714488"/>
            <a:ext cx="3929090" cy="2214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125</TotalTime>
  <Words>340</Words>
  <Application>Microsoft Office PowerPoint</Application>
  <PresentationFormat>Экран (4:3)</PresentationFormat>
  <Paragraphs>53</Paragraphs>
  <Slides>16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GSanses</dc:creator>
  <cp:lastModifiedBy>GSanses</cp:lastModifiedBy>
  <cp:revision>15</cp:revision>
  <dcterms:created xsi:type="dcterms:W3CDTF">2020-02-09T15:53:29Z</dcterms:created>
  <dcterms:modified xsi:type="dcterms:W3CDTF">2020-02-17T08:36:23Z</dcterms:modified>
</cp:coreProperties>
</file>