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9" r:id="rId3"/>
    <p:sldId id="257" r:id="rId4"/>
    <p:sldId id="260" r:id="rId5"/>
    <p:sldId id="261" r:id="rId6"/>
    <p:sldId id="262" r:id="rId7"/>
    <p:sldId id="263" r:id="rId8"/>
    <p:sldId id="264" r:id="rId9"/>
    <p:sldId id="265" r:id="rId10"/>
    <p:sldId id="266" r:id="rId11"/>
    <p:sldId id="267" r:id="rId12"/>
    <p:sldId id="268" r:id="rId13"/>
    <p:sldId id="269" r:id="rId14"/>
    <p:sldId id="270" r:id="rId15"/>
    <p:sldId id="271" r:id="rId16"/>
    <p:sldId id="274" r:id="rId17"/>
    <p:sldId id="272" r:id="rId18"/>
    <p:sldId id="273" r:id="rId1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CC"/>
    <a:srgbClr val="FFFFFF"/>
    <a:srgbClr val="FFFF9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120" d="100"/>
          <a:sy n="120" d="100"/>
        </p:scale>
        <p:origin x="-78" y="-5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D327A3E8-39B1-4E69-A29F-90CE2A5C85CC}"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CC"/>
        </a:soli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0C5FCAD-9E14-4429-AA90-6AB683F6D9D9}" type="datetimeFigureOut">
              <a:rPr lang="ru-RU" smtClean="0"/>
              <a:pPr/>
              <a:t>12.12.2019</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327A3E8-39B1-4E69-A29F-90CE2A5C85CC}"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hyperlink" Target="https://iknigi.net/avtor-svetlana-nikolaeva/71526-yunyy-ekolog-sistema-raboty-v-sredney-gruppe-detskogo-sada-dlya-raboty-s-detmi-4-5-let-svetlana-nikolaeva/read/page-1.html" TargetMode="External"/><Relationship Id="rId1" Type="http://schemas.openxmlformats.org/officeDocument/2006/relationships/slideLayout" Target="../slideLayouts/slideLayout2.xml"/><Relationship Id="rId6" Type="http://schemas.openxmlformats.org/officeDocument/2006/relationships/image" Target="../media/image7.jpeg"/><Relationship Id="rId5" Type="http://schemas.openxmlformats.org/officeDocument/2006/relationships/image" Target="../media/image6.jpeg"/><Relationship Id="rId4" Type="http://schemas.openxmlformats.org/officeDocument/2006/relationships/image" Target="../media/image5.jpe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jpeg"/><Relationship Id="rId5" Type="http://schemas.openxmlformats.org/officeDocument/2006/relationships/image" Target="../media/image14.jpeg"/><Relationship Id="rId4" Type="http://schemas.openxmlformats.org/officeDocument/2006/relationships/image" Target="../media/image13.jpe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2.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jpeg"/><Relationship Id="rId7" Type="http://schemas.openxmlformats.org/officeDocument/2006/relationships/image" Target="../media/image25.png"/><Relationship Id="rId2" Type="http://schemas.openxmlformats.org/officeDocument/2006/relationships/image" Target="NUL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gif"/><Relationship Id="rId4" Type="http://schemas.openxmlformats.org/officeDocument/2006/relationships/image" Target="../media/image22.jpeg"/><Relationship Id="rId9" Type="http://schemas.openxmlformats.org/officeDocument/2006/relationships/image" Target="../media/image27.jpeg"/></Relationships>
</file>

<file path=ppt/slides/_rels/slide13.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png"/><Relationship Id="rId1" Type="http://schemas.openxmlformats.org/officeDocument/2006/relationships/slideLayout" Target="../slideLayouts/slideLayout2.xml"/><Relationship Id="rId6" Type="http://schemas.openxmlformats.org/officeDocument/2006/relationships/image" Target="../media/image32.jpeg"/><Relationship Id="rId5" Type="http://schemas.openxmlformats.org/officeDocument/2006/relationships/image" Target="../media/image31.jpeg"/><Relationship Id="rId4" Type="http://schemas.openxmlformats.org/officeDocument/2006/relationships/image" Target="../media/image30.jpeg"/></Relationships>
</file>

<file path=ppt/slides/_rels/slide14.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 Id="rId5" Type="http://schemas.openxmlformats.org/officeDocument/2006/relationships/image" Target="../media/image38.jpeg"/><Relationship Id="rId4" Type="http://schemas.openxmlformats.org/officeDocument/2006/relationships/image" Target="../media/image37.jpeg"/></Relationships>
</file>

<file path=ppt/slides/_rels/slide16.xml.rels><?xml version="1.0" encoding="UTF-8" standalone="yes"?>
<Relationships xmlns="http://schemas.openxmlformats.org/package/2006/relationships"><Relationship Id="rId3" Type="http://schemas.openxmlformats.org/officeDocument/2006/relationships/image" Target="../media/image40.jpeg"/><Relationship Id="rId2" Type="http://schemas.openxmlformats.org/officeDocument/2006/relationships/image" Target="../media/image39.jpe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41.jpeg"/></Relationships>
</file>

<file path=ppt/slides/_rels/slide17.xml.rels><?xml version="1.0" encoding="UTF-8" standalone="yes"?>
<Relationships xmlns="http://schemas.openxmlformats.org/package/2006/relationships"><Relationship Id="rId2" Type="http://schemas.openxmlformats.org/officeDocument/2006/relationships/image" Target="NUL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403648" y="2204864"/>
            <a:ext cx="6786610" cy="2500330"/>
          </a:xfrm>
        </p:spPr>
        <p:txBody>
          <a:bodyPr>
            <a:normAutofit fontScale="90000"/>
          </a:bodyPr>
          <a:lstStyle/>
          <a:p>
            <a:pPr algn="l"/>
            <a:r>
              <a:rPr lang="ru-RU" sz="3200" b="1" dirty="0" smtClean="0">
                <a:solidFill>
                  <a:srgbClr val="00B050"/>
                </a:solidFill>
                <a:latin typeface="Bahnschrift Light Condensed" pitchFamily="34" charset="0"/>
                <a:cs typeface="Times New Roman" pitchFamily="18" charset="0"/>
              </a:rPr>
              <a:t>         Экспериментирование и исследовательская</a:t>
            </a:r>
            <a:br>
              <a:rPr lang="ru-RU" sz="3200" b="1" dirty="0" smtClean="0">
                <a:solidFill>
                  <a:srgbClr val="00B050"/>
                </a:solidFill>
                <a:latin typeface="Bahnschrift Light Condensed" pitchFamily="34" charset="0"/>
                <a:cs typeface="Times New Roman" pitchFamily="18" charset="0"/>
              </a:rPr>
            </a:br>
            <a:r>
              <a:rPr lang="ru-RU" sz="3200" b="1" dirty="0" smtClean="0">
                <a:solidFill>
                  <a:srgbClr val="00B050"/>
                </a:solidFill>
                <a:latin typeface="Bahnschrift Light Condensed" pitchFamily="34" charset="0"/>
                <a:cs typeface="Times New Roman" pitchFamily="18" charset="0"/>
              </a:rPr>
              <a:t>                   деятельность детей среднего        </a:t>
            </a:r>
            <a:br>
              <a:rPr lang="ru-RU" sz="3200" b="1" dirty="0" smtClean="0">
                <a:solidFill>
                  <a:srgbClr val="00B050"/>
                </a:solidFill>
                <a:latin typeface="Bahnschrift Light Condensed" pitchFamily="34" charset="0"/>
                <a:cs typeface="Times New Roman" pitchFamily="18" charset="0"/>
              </a:rPr>
            </a:br>
            <a:r>
              <a:rPr lang="ru-RU" sz="3200" b="1" dirty="0">
                <a:solidFill>
                  <a:srgbClr val="00B050"/>
                </a:solidFill>
                <a:latin typeface="Bahnschrift Light Condensed" pitchFamily="34" charset="0"/>
                <a:cs typeface="Times New Roman" pitchFamily="18" charset="0"/>
              </a:rPr>
              <a:t> </a:t>
            </a:r>
            <a:r>
              <a:rPr lang="ru-RU" sz="3200" b="1" dirty="0" smtClean="0">
                <a:solidFill>
                  <a:srgbClr val="00B050"/>
                </a:solidFill>
                <a:latin typeface="Bahnschrift Light Condensed" pitchFamily="34" charset="0"/>
                <a:cs typeface="Times New Roman" pitchFamily="18" charset="0"/>
              </a:rPr>
              <a:t>                дошкольного возраста в ДОО</a:t>
            </a:r>
            <a:endParaRPr lang="ru-RU" sz="3200" b="1" dirty="0">
              <a:solidFill>
                <a:srgbClr val="00B050"/>
              </a:solidFill>
              <a:latin typeface="Bahnschrift Light Condensed" pitchFamily="34" charset="0"/>
              <a:cs typeface="Times New Roman" pitchFamily="18" charset="0"/>
            </a:endParaRPr>
          </a:p>
        </p:txBody>
      </p:sp>
      <p:sp>
        <p:nvSpPr>
          <p:cNvPr id="3" name="Подзаголовок 2"/>
          <p:cNvSpPr>
            <a:spLocks noGrp="1"/>
          </p:cNvSpPr>
          <p:nvPr>
            <p:ph type="subTitle" idx="1"/>
          </p:nvPr>
        </p:nvSpPr>
        <p:spPr>
          <a:xfrm>
            <a:off x="1285852" y="4857760"/>
            <a:ext cx="6400800" cy="1752600"/>
          </a:xfrm>
        </p:spPr>
        <p:txBody>
          <a:bodyPr>
            <a:normAutofit/>
          </a:bodyPr>
          <a:lstStyle/>
          <a:p>
            <a:r>
              <a:rPr lang="ru-RU" sz="1800" dirty="0" smtClean="0">
                <a:solidFill>
                  <a:schemeClr val="tx1"/>
                </a:solidFill>
                <a:latin typeface="Times New Roman" pitchFamily="18" charset="0"/>
                <a:cs typeface="Times New Roman" pitchFamily="18" charset="0"/>
              </a:rPr>
              <a:t>Воспитатели  МБДОУ №4: Емельянова З.А.</a:t>
            </a:r>
          </a:p>
          <a:p>
            <a:r>
              <a:rPr lang="ru-RU" sz="1800" dirty="0">
                <a:solidFill>
                  <a:schemeClr val="tx1"/>
                </a:solidFill>
                <a:latin typeface="Times New Roman" pitchFamily="18" charset="0"/>
                <a:cs typeface="Times New Roman" pitchFamily="18" charset="0"/>
              </a:rPr>
              <a:t> </a:t>
            </a:r>
            <a:r>
              <a:rPr lang="ru-RU" sz="1800" dirty="0" smtClean="0">
                <a:solidFill>
                  <a:schemeClr val="tx1"/>
                </a:solidFill>
                <a:latin typeface="Times New Roman" pitchFamily="18" charset="0"/>
                <a:cs typeface="Times New Roman" pitchFamily="18" charset="0"/>
              </a:rPr>
              <a:t>                                    Гусева А.В.</a:t>
            </a:r>
          </a:p>
          <a:p>
            <a:endParaRPr lang="ru-RU" sz="1800" dirty="0">
              <a:solidFill>
                <a:schemeClr val="tx1"/>
              </a:solidFill>
              <a:latin typeface="Times New Roman" pitchFamily="18" charset="0"/>
              <a:cs typeface="Times New Roman" pitchFamily="18" charset="0"/>
            </a:endParaRPr>
          </a:p>
          <a:p>
            <a:r>
              <a:rPr lang="ru-RU" sz="1800" dirty="0">
                <a:solidFill>
                  <a:schemeClr val="tx1"/>
                </a:solidFill>
                <a:latin typeface="Times New Roman" pitchFamily="18" charset="0"/>
                <a:cs typeface="Times New Roman" pitchFamily="18" charset="0"/>
              </a:rPr>
              <a:t>г</a:t>
            </a:r>
            <a:r>
              <a:rPr lang="ru-RU" sz="1800" dirty="0" smtClean="0">
                <a:solidFill>
                  <a:schemeClr val="tx1"/>
                </a:solidFill>
                <a:latin typeface="Times New Roman" pitchFamily="18" charset="0"/>
                <a:cs typeface="Times New Roman" pitchFamily="18" charset="0"/>
              </a:rPr>
              <a:t>. Сосновый Бор</a:t>
            </a:r>
          </a:p>
        </p:txBody>
      </p:sp>
      <p:pic>
        <p:nvPicPr>
          <p:cNvPr id="1031" name="Picture 7" descr="http://youmakeart.ru/images/gallery/youmakeart-child.png"/>
          <p:cNvPicPr>
            <a:picLocks noChangeAspect="1" noChangeArrowheads="1"/>
          </p:cNvPicPr>
          <p:nvPr/>
        </p:nvPicPr>
        <p:blipFill>
          <a:blip r:embed="rId2" cstate="print"/>
          <a:srcRect/>
          <a:stretch>
            <a:fillRect/>
          </a:stretch>
        </p:blipFill>
        <p:spPr bwMode="auto">
          <a:xfrm>
            <a:off x="1928794" y="428604"/>
            <a:ext cx="5500726" cy="1703456"/>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57158" y="2643183"/>
            <a:ext cx="8229600" cy="2357454"/>
          </a:xfrm>
        </p:spPr>
        <p:txBody>
          <a:bodyPr>
            <a:normAutofit/>
          </a:bodyPr>
          <a:lstStyle/>
          <a:p>
            <a:pPr>
              <a:lnSpc>
                <a:spcPct val="110000"/>
              </a:lnSpc>
              <a:buNone/>
            </a:pPr>
            <a:r>
              <a:rPr lang="ru-RU" b="1" dirty="0" smtClean="0"/>
              <a:t>    </a:t>
            </a:r>
            <a:r>
              <a:rPr lang="ru-RU" sz="2000" b="1" dirty="0" smtClean="0">
                <a:latin typeface="Times New Roman" pitchFamily="18" charset="0"/>
                <a:cs typeface="Times New Roman" pitchFamily="18" charset="0"/>
              </a:rPr>
              <a:t>Эксперимент</a:t>
            </a:r>
            <a:r>
              <a:rPr lang="ru-RU" sz="2000" dirty="0" smtClean="0">
                <a:latin typeface="Times New Roman" pitchFamily="18" charset="0"/>
                <a:cs typeface="Times New Roman" pitchFamily="18" charset="0"/>
              </a:rPr>
              <a:t> (от лат. </a:t>
            </a:r>
            <a:r>
              <a:rPr lang="ru-RU" sz="2000" dirty="0" err="1" smtClean="0">
                <a:latin typeface="Times New Roman" pitchFamily="18" charset="0"/>
                <a:cs typeface="Times New Roman" pitchFamily="18" charset="0"/>
              </a:rPr>
              <a:t>experimentum</a:t>
            </a:r>
            <a:r>
              <a:rPr lang="ru-RU" sz="2000" dirty="0" smtClean="0">
                <a:latin typeface="Times New Roman" pitchFamily="18" charset="0"/>
                <a:cs typeface="Times New Roman" pitchFamily="18" charset="0"/>
              </a:rPr>
              <a:t> — проба, опыт), также </a:t>
            </a:r>
            <a:r>
              <a:rPr lang="ru-RU" sz="2000" dirty="0" err="1" smtClean="0">
                <a:latin typeface="Times New Roman" pitchFamily="18" charset="0"/>
                <a:cs typeface="Times New Roman" pitchFamily="18" charset="0"/>
              </a:rPr>
              <a:t>о́пыт</a:t>
            </a:r>
            <a:r>
              <a:rPr lang="ru-RU" sz="2000" dirty="0" smtClean="0">
                <a:latin typeface="Times New Roman" pitchFamily="18" charset="0"/>
                <a:cs typeface="Times New Roman" pitchFamily="18" charset="0"/>
              </a:rPr>
              <a:t>, в научном методе — метод исследования некоторого явления в управляемых наблюдателем условиях.. Отличается от наблюдения активным взаимодействием с изучаемым объектом</a:t>
            </a:r>
            <a:r>
              <a:rPr lang="ru-RU" dirty="0" smtClean="0"/>
              <a:t>.</a:t>
            </a:r>
            <a:endParaRPr lang="ru-RU" dirty="0"/>
          </a:p>
        </p:txBody>
      </p:sp>
      <p:pic>
        <p:nvPicPr>
          <p:cNvPr id="4" name="Picture 2" descr="https://ivant-dou5.edumsko.ru/uploads/1000/962/section/48809/biological-science-clipart-16.png?1520584645271"/>
          <p:cNvPicPr>
            <a:picLocks noChangeAspect="1" noChangeArrowheads="1"/>
          </p:cNvPicPr>
          <p:nvPr/>
        </p:nvPicPr>
        <p:blipFill>
          <a:blip r:embed="rId2" cstate="print"/>
          <a:srcRect/>
          <a:stretch>
            <a:fillRect/>
          </a:stretch>
        </p:blipFill>
        <p:spPr bwMode="auto">
          <a:xfrm>
            <a:off x="5857884" y="428604"/>
            <a:ext cx="2892615" cy="2065327"/>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Прямоугольник 5"/>
          <p:cNvSpPr/>
          <p:nvPr/>
        </p:nvSpPr>
        <p:spPr>
          <a:xfrm>
            <a:off x="500034" y="2571744"/>
            <a:ext cx="8286808" cy="738664"/>
          </a:xfrm>
          <a:prstGeom prst="rect">
            <a:avLst/>
          </a:prstGeom>
        </p:spPr>
        <p:txBody>
          <a:bodyPr wrap="square">
            <a:spAutoFit/>
          </a:bodyPr>
          <a:lstStyle/>
          <a:p>
            <a:r>
              <a:rPr lang="ru-RU" sz="1400" b="1" dirty="0" smtClean="0">
                <a:latin typeface="Times New Roman" pitchFamily="18" charset="0"/>
                <a:cs typeface="Times New Roman" pitchFamily="18" charset="0"/>
              </a:rPr>
              <a:t>Поисковая</a:t>
            </a:r>
            <a:r>
              <a:rPr lang="ru-RU" sz="1400"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деятельность</a:t>
            </a:r>
            <a:r>
              <a:rPr lang="ru-RU" sz="1400" dirty="0" smtClean="0">
                <a:latin typeface="Times New Roman" pitchFamily="18" charset="0"/>
                <a:cs typeface="Times New Roman" pitchFamily="18" charset="0"/>
              </a:rPr>
              <a:t> – </a:t>
            </a:r>
            <a:r>
              <a:rPr lang="ru-RU" sz="1400" b="1" dirty="0" smtClean="0">
                <a:latin typeface="Times New Roman" pitchFamily="18" charset="0"/>
                <a:cs typeface="Times New Roman" pitchFamily="18" charset="0"/>
              </a:rPr>
              <a:t>это</a:t>
            </a:r>
            <a:r>
              <a:rPr lang="ru-RU" sz="1400" dirty="0" smtClean="0">
                <a:latin typeface="Times New Roman" pitchFamily="18" charset="0"/>
                <a:cs typeface="Times New Roman" pitchFamily="18" charset="0"/>
              </a:rPr>
              <a:t> совместная работа воспитателя и детей, направленная на решение познавательных задач, возникающих в ходе познавательной </a:t>
            </a:r>
            <a:r>
              <a:rPr lang="ru-RU" sz="1400" b="1" dirty="0" smtClean="0">
                <a:latin typeface="Times New Roman" pitchFamily="18" charset="0"/>
                <a:cs typeface="Times New Roman" pitchFamily="18" charset="0"/>
              </a:rPr>
              <a:t>деятельности</a:t>
            </a:r>
            <a:r>
              <a:rPr lang="ru-RU" sz="1400" dirty="0" smtClean="0">
                <a:latin typeface="Times New Roman" pitchFamily="18" charset="0"/>
                <a:cs typeface="Times New Roman" pitchFamily="18" charset="0"/>
              </a:rPr>
              <a:t>, в повседневной жизни, в игре, труде, то есть в процессе познания окружающего мира.</a:t>
            </a:r>
            <a:endParaRPr lang="ru-RU" sz="1400" dirty="0">
              <a:latin typeface="Times New Roman" pitchFamily="18" charset="0"/>
              <a:cs typeface="Times New Roman" pitchFamily="18" charset="0"/>
            </a:endParaRPr>
          </a:p>
        </p:txBody>
      </p:sp>
      <p:sp>
        <p:nvSpPr>
          <p:cNvPr id="7" name="Прямоугольник 6"/>
          <p:cNvSpPr/>
          <p:nvPr/>
        </p:nvSpPr>
        <p:spPr>
          <a:xfrm>
            <a:off x="571472" y="1071546"/>
            <a:ext cx="8143932" cy="523220"/>
          </a:xfrm>
          <a:prstGeom prst="rect">
            <a:avLst/>
          </a:prstGeom>
        </p:spPr>
        <p:txBody>
          <a:bodyPr wrap="square">
            <a:spAutoFit/>
          </a:bodyPr>
          <a:lstStyle/>
          <a:p>
            <a:r>
              <a:rPr lang="ru-RU" sz="1400" b="1" dirty="0" smtClean="0">
                <a:latin typeface="Times New Roman" pitchFamily="18" charset="0"/>
                <a:cs typeface="Times New Roman" pitchFamily="18" charset="0"/>
              </a:rPr>
              <a:t>Экспериментирование</a:t>
            </a:r>
            <a:r>
              <a:rPr lang="ru-RU" sz="1400" dirty="0" smtClean="0">
                <a:latin typeface="Times New Roman" pitchFamily="18" charset="0"/>
                <a:cs typeface="Times New Roman" pitchFamily="18" charset="0"/>
              </a:rPr>
              <a:t> - предполагает определенные преобразования в отличие от пассивного наблюдения.</a:t>
            </a:r>
            <a:endParaRPr lang="ru-RU" sz="1400" dirty="0">
              <a:latin typeface="Times New Roman" pitchFamily="18" charset="0"/>
              <a:cs typeface="Times New Roman" pitchFamily="18" charset="0"/>
            </a:endParaRPr>
          </a:p>
        </p:txBody>
      </p:sp>
      <p:sp>
        <p:nvSpPr>
          <p:cNvPr id="8" name="Прямоугольник 7"/>
          <p:cNvSpPr/>
          <p:nvPr/>
        </p:nvSpPr>
        <p:spPr>
          <a:xfrm>
            <a:off x="500034" y="1857364"/>
            <a:ext cx="8215370" cy="523220"/>
          </a:xfrm>
          <a:prstGeom prst="rect">
            <a:avLst/>
          </a:prstGeom>
        </p:spPr>
        <p:txBody>
          <a:bodyPr wrap="square">
            <a:spAutoFit/>
          </a:bodyPr>
          <a:lstStyle/>
          <a:p>
            <a:r>
              <a:rPr lang="ru-RU" sz="1400" b="1" dirty="0" smtClean="0">
                <a:latin typeface="Times New Roman" pitchFamily="18" charset="0"/>
                <a:cs typeface="Times New Roman" pitchFamily="18" charset="0"/>
              </a:rPr>
              <a:t>Детское экспериментирование</a:t>
            </a:r>
            <a:r>
              <a:rPr lang="ru-RU" sz="1400" dirty="0" smtClean="0">
                <a:latin typeface="Times New Roman" pitchFamily="18" charset="0"/>
                <a:cs typeface="Times New Roman" pitchFamily="18" charset="0"/>
              </a:rPr>
              <a:t> – « одна из форм организации детской деятельности с одной стороны и один из видов познавательной деятельности с другой» (Н.Н. </a:t>
            </a:r>
            <a:r>
              <a:rPr lang="ru-RU" sz="1400" dirty="0" err="1" smtClean="0">
                <a:latin typeface="Times New Roman" pitchFamily="18" charset="0"/>
                <a:cs typeface="Times New Roman" pitchFamily="18" charset="0"/>
              </a:rPr>
              <a:t>Поддьяков</a:t>
            </a:r>
            <a:r>
              <a:rPr lang="ru-RU"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9" name="Прямоугольник 8"/>
          <p:cNvSpPr/>
          <p:nvPr/>
        </p:nvSpPr>
        <p:spPr>
          <a:xfrm>
            <a:off x="500034" y="3500438"/>
            <a:ext cx="8001056" cy="523220"/>
          </a:xfrm>
          <a:prstGeom prst="rect">
            <a:avLst/>
          </a:prstGeom>
        </p:spPr>
        <p:txBody>
          <a:bodyPr wrap="square">
            <a:spAutoFit/>
          </a:bodyPr>
          <a:lstStyle/>
          <a:p>
            <a:r>
              <a:rPr lang="ru-RU" sz="1400" b="1" dirty="0" smtClean="0">
                <a:latin typeface="Times New Roman" pitchFamily="18" charset="0"/>
                <a:cs typeface="Times New Roman" pitchFamily="18" charset="0"/>
              </a:rPr>
              <a:t>Деятельность </a:t>
            </a:r>
            <a:r>
              <a:rPr lang="ru-RU" sz="1400" dirty="0" smtClean="0">
                <a:latin typeface="Times New Roman" pitchFamily="18" charset="0"/>
                <a:cs typeface="Times New Roman" pitchFamily="18" charset="0"/>
              </a:rPr>
              <a:t>— процесс (процессы) активного взаимодействия субъекта с миром, во время которого субъект удовлетворяет какие-либо свои потребности.</a:t>
            </a:r>
            <a:endParaRPr lang="ru-RU" sz="1400" dirty="0">
              <a:latin typeface="Times New Roman" pitchFamily="18" charset="0"/>
              <a:cs typeface="Times New Roman" pitchFamily="18" charset="0"/>
            </a:endParaRPr>
          </a:p>
        </p:txBody>
      </p:sp>
      <p:sp>
        <p:nvSpPr>
          <p:cNvPr id="10" name="Прямоугольник 9"/>
          <p:cNvSpPr/>
          <p:nvPr/>
        </p:nvSpPr>
        <p:spPr>
          <a:xfrm>
            <a:off x="500034" y="4286256"/>
            <a:ext cx="8143932" cy="1169551"/>
          </a:xfrm>
          <a:prstGeom prst="rect">
            <a:avLst/>
          </a:prstGeom>
        </p:spPr>
        <p:txBody>
          <a:bodyPr wrap="square">
            <a:spAutoFit/>
          </a:bodyPr>
          <a:lstStyle/>
          <a:p>
            <a:r>
              <a:rPr lang="en-US" sz="1400" dirty="0" smtClean="0">
                <a:latin typeface="Times New Roman" pitchFamily="18" charset="0"/>
                <a:cs typeface="Times New Roman" pitchFamily="18" charset="0"/>
              </a:rPr>
              <a:t> </a:t>
            </a:r>
            <a:r>
              <a:rPr lang="ru-RU" sz="1400" b="1" dirty="0" smtClean="0">
                <a:latin typeface="Times New Roman" pitchFamily="18" charset="0"/>
                <a:cs typeface="Times New Roman" pitchFamily="18" charset="0"/>
              </a:rPr>
              <a:t>Исследовательская деятельность </a:t>
            </a:r>
            <a:r>
              <a:rPr lang="ru-RU" sz="1400" dirty="0" smtClean="0">
                <a:latin typeface="Times New Roman" pitchFamily="18" charset="0"/>
                <a:cs typeface="Times New Roman" pitchFamily="18" charset="0"/>
              </a:rPr>
              <a:t>- это «специфическая человеческая деятельность, которая регулируется сознанием и активностью личности, направлена на удовлетворение познавательных, интеллектуальных потребностей, продуктом которой является новое знание, полученное в соответствии с поставленной целью и в соответствии с объективными законами и наличными обстоятельствами, определяющими реальность и достижимость цели</a:t>
            </a:r>
            <a:r>
              <a:rPr lang="en-US" sz="1400" dirty="0" smtClean="0">
                <a:latin typeface="Times New Roman" pitchFamily="18" charset="0"/>
                <a:cs typeface="Times New Roman" pitchFamily="18" charset="0"/>
              </a:rPr>
              <a:t>(</a:t>
            </a:r>
            <a:r>
              <a:rPr lang="ru-RU" sz="1400" dirty="0" smtClean="0">
                <a:latin typeface="Times New Roman" pitchFamily="18" charset="0"/>
                <a:cs typeface="Times New Roman" pitchFamily="18" charset="0"/>
              </a:rPr>
              <a:t>По определению И. А. Зимней и Е. А. </a:t>
            </a:r>
            <a:r>
              <a:rPr lang="ru-RU" sz="1400" dirty="0" err="1" smtClean="0">
                <a:latin typeface="Times New Roman" pitchFamily="18" charset="0"/>
                <a:cs typeface="Times New Roman" pitchFamily="18" charset="0"/>
              </a:rPr>
              <a:t>Шашенковой</a:t>
            </a:r>
            <a:r>
              <a:rPr lang="en-US" sz="1400" dirty="0" smtClean="0">
                <a:latin typeface="Times New Roman" pitchFamily="18" charset="0"/>
                <a:cs typeface="Times New Roman" pitchFamily="18" charset="0"/>
              </a:rPr>
              <a:t>)</a:t>
            </a:r>
            <a:endParaRPr lang="ru-RU" sz="1400" dirty="0">
              <a:latin typeface="Times New Roman" pitchFamily="18" charset="0"/>
              <a:cs typeface="Times New Roman" pitchFamily="18" charset="0"/>
            </a:endParaRPr>
          </a:p>
        </p:txBody>
      </p:sp>
      <p:sp>
        <p:nvSpPr>
          <p:cNvPr id="11" name="Прямоугольник 10"/>
          <p:cNvSpPr/>
          <p:nvPr/>
        </p:nvSpPr>
        <p:spPr>
          <a:xfrm>
            <a:off x="500034" y="5643578"/>
            <a:ext cx="8143932" cy="523220"/>
          </a:xfrm>
          <a:prstGeom prst="rect">
            <a:avLst/>
          </a:prstGeom>
        </p:spPr>
        <p:txBody>
          <a:bodyPr wrap="square">
            <a:spAutoFit/>
          </a:bodyPr>
          <a:lstStyle/>
          <a:p>
            <a:r>
              <a:rPr lang="ru-RU" sz="1400" b="1" dirty="0" smtClean="0">
                <a:latin typeface="Times New Roman" pitchFamily="18" charset="0"/>
                <a:cs typeface="Times New Roman" pitchFamily="18" charset="0"/>
              </a:rPr>
              <a:t>Исследовательская деятельность </a:t>
            </a:r>
            <a:r>
              <a:rPr lang="ru-RU" sz="1400" dirty="0" smtClean="0">
                <a:latin typeface="Times New Roman" pitchFamily="18" charset="0"/>
                <a:cs typeface="Times New Roman" pitchFamily="18" charset="0"/>
              </a:rPr>
              <a:t>– процесс совместной работы обучающегося и педагога по выявлению сущности изучаемых явлений и процессов. </a:t>
            </a:r>
            <a:endParaRPr lang="ru-RU" sz="1400" dirty="0">
              <a:latin typeface="Times New Roman" pitchFamily="18" charset="0"/>
              <a:cs typeface="Times New Roman" pitchFamily="18" charset="0"/>
            </a:endParaRPr>
          </a:p>
        </p:txBody>
      </p:sp>
      <p:sp>
        <p:nvSpPr>
          <p:cNvPr id="12" name="Прямоугольник 11"/>
          <p:cNvSpPr/>
          <p:nvPr/>
        </p:nvSpPr>
        <p:spPr>
          <a:xfrm>
            <a:off x="3143240" y="0"/>
            <a:ext cx="2406428" cy="707886"/>
          </a:xfrm>
          <a:prstGeom prst="rect">
            <a:avLst/>
          </a:prstGeom>
        </p:spPr>
        <p:txBody>
          <a:bodyPr wrap="none">
            <a:spAutoFit/>
          </a:bodyPr>
          <a:lstStyle/>
          <a:p>
            <a:endParaRPr lang="ru-RU" sz="2000" b="1" dirty="0" smtClean="0">
              <a:solidFill>
                <a:srgbClr val="00B050"/>
              </a:solidFill>
              <a:latin typeface="Times New Roman" pitchFamily="18" charset="0"/>
              <a:cs typeface="Times New Roman" pitchFamily="18" charset="0"/>
            </a:endParaRPr>
          </a:p>
          <a:p>
            <a:r>
              <a:rPr lang="ru-RU" sz="2000" b="1" dirty="0" smtClean="0">
                <a:solidFill>
                  <a:srgbClr val="00B050"/>
                </a:solidFill>
                <a:latin typeface="Times New Roman" pitchFamily="18" charset="0"/>
                <a:cs typeface="Times New Roman" pitchFamily="18" charset="0"/>
              </a:rPr>
              <a:t>Основные понятия</a:t>
            </a:r>
            <a:endParaRPr lang="ru-RU" sz="2000" b="1" dirty="0">
              <a:solidFill>
                <a:srgbClr val="00B050"/>
              </a:solidFill>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5720" y="285728"/>
            <a:ext cx="8229600" cy="1143000"/>
          </a:xfrm>
        </p:spPr>
        <p:txBody>
          <a:bodyPr>
            <a:normAutofit/>
          </a:bodyPr>
          <a:lstStyle/>
          <a:p>
            <a:r>
              <a:rPr lang="ru-RU" sz="2000" b="1" dirty="0" smtClean="0">
                <a:solidFill>
                  <a:srgbClr val="00B050"/>
                </a:solidFill>
                <a:latin typeface="Times New Roman" pitchFamily="18" charset="0"/>
                <a:cs typeface="Times New Roman" pitchFamily="18" charset="0"/>
              </a:rPr>
              <a:t>Актуальность экспериментальной и исследовательской деятельности  детей 4-5 лет</a:t>
            </a:r>
            <a:endParaRPr lang="ru-RU" sz="2000" b="1" dirty="0">
              <a:solidFill>
                <a:srgbClr val="00B050"/>
              </a:solidFill>
              <a:latin typeface="Times New Roman" pitchFamily="18" charset="0"/>
              <a:cs typeface="Times New Roman" pitchFamily="18" charset="0"/>
            </a:endParaRPr>
          </a:p>
        </p:txBody>
      </p:sp>
      <p:sp>
        <p:nvSpPr>
          <p:cNvPr id="4" name="Прямоугольник 3"/>
          <p:cNvSpPr/>
          <p:nvPr/>
        </p:nvSpPr>
        <p:spPr>
          <a:xfrm>
            <a:off x="428596" y="3500438"/>
            <a:ext cx="8286808" cy="2031325"/>
          </a:xfrm>
          <a:prstGeom prst="rect">
            <a:avLst/>
          </a:prstGeom>
        </p:spPr>
        <p:txBody>
          <a:bodyPr wrap="square">
            <a:spAutoFit/>
          </a:bodyPr>
          <a:lstStyle/>
          <a:p>
            <a:pPr algn="just"/>
            <a:r>
              <a:rPr lang="ru-RU" sz="1400" dirty="0" smtClean="0">
                <a:latin typeface="Times New Roman" pitchFamily="18" charset="0"/>
                <a:cs typeface="Times New Roman" pitchFamily="18" charset="0"/>
              </a:rPr>
              <a:t>  Дети очень любят экспериментировать. Это объясняется тем, что им присуще наглядно-действенное и наглядно-образное мышление. Своими корнями экспериментирование уходит в манипулирование  предметами,  о чем неоднократно говорил Л.С. </a:t>
            </a:r>
            <a:r>
              <a:rPr lang="ru-RU" sz="1400" dirty="0" err="1" smtClean="0">
                <a:latin typeface="Times New Roman" pitchFamily="18" charset="0"/>
                <a:cs typeface="Times New Roman" pitchFamily="18" charset="0"/>
              </a:rPr>
              <a:t>Выготский</a:t>
            </a:r>
            <a:r>
              <a:rPr lang="ru-RU" sz="1400" dirty="0" smtClean="0">
                <a:latin typeface="Times New Roman" pitchFamily="18" charset="0"/>
                <a:cs typeface="Times New Roman" pitchFamily="18" charset="0"/>
              </a:rPr>
              <a:t>. </a:t>
            </a:r>
          </a:p>
          <a:p>
            <a:pPr algn="just"/>
            <a:r>
              <a:rPr lang="ru-RU" sz="1400" dirty="0" smtClean="0">
                <a:latin typeface="Times New Roman" pitchFamily="18" charset="0"/>
                <a:cs typeface="Times New Roman" pitchFamily="18" charset="0"/>
              </a:rPr>
              <a:t>     При формировании основ естественно - научных и экологических понятий, экспериментирование можно рассматривать как метод, близкий к  идеальному. Знания, почерпнутые не из книг, а добытые самостоятельно, всегда являются осознанными и более прочными. Пожалуй, нет ни одного выдающегося педагога или психолога, который не говорил бы о преимуществах данного метода.  Обобщая собственный богатый фактический материал  Н.Н. </a:t>
            </a:r>
            <a:r>
              <a:rPr lang="ru-RU" sz="1400" dirty="0" err="1" smtClean="0">
                <a:latin typeface="Times New Roman" pitchFamily="18" charset="0"/>
                <a:cs typeface="Times New Roman" pitchFamily="18" charset="0"/>
              </a:rPr>
              <a:t>Поддъяков</a:t>
            </a:r>
            <a:r>
              <a:rPr lang="ru-RU" sz="1400" dirty="0" smtClean="0">
                <a:latin typeface="Times New Roman" pitchFamily="18" charset="0"/>
                <a:cs typeface="Times New Roman" pitchFamily="18" charset="0"/>
              </a:rPr>
              <a:t> (1997) сформулировал гипотезу о том, что в детском возрасте ведущим видом деятельности является не игра, как это принято считать, а экспериментирование. </a:t>
            </a:r>
            <a:endParaRPr lang="ru-RU" sz="1400" dirty="0">
              <a:latin typeface="Times New Roman" pitchFamily="18" charset="0"/>
              <a:cs typeface="Times New Roman" pitchFamily="18" charset="0"/>
            </a:endParaRPr>
          </a:p>
        </p:txBody>
      </p:sp>
      <p:sp>
        <p:nvSpPr>
          <p:cNvPr id="6" name="Прямоугольник 5"/>
          <p:cNvSpPr/>
          <p:nvPr/>
        </p:nvSpPr>
        <p:spPr>
          <a:xfrm>
            <a:off x="428596" y="1500174"/>
            <a:ext cx="8286808" cy="1815882"/>
          </a:xfrm>
          <a:prstGeom prst="rect">
            <a:avLst/>
          </a:prstGeom>
        </p:spPr>
        <p:txBody>
          <a:bodyPr wrap="square">
            <a:spAutoFit/>
          </a:bodyPr>
          <a:lstStyle/>
          <a:p>
            <a:pPr algn="just"/>
            <a:r>
              <a:rPr lang="ru-RU" sz="1400" dirty="0" smtClean="0">
                <a:latin typeface="Times New Roman" pitchFamily="18" charset="0"/>
                <a:cs typeface="Times New Roman" pitchFamily="18" charset="0"/>
              </a:rPr>
              <a:t>    Дошкольники – прирожденные исследователи. И тому подтверждение – их любознательность, постоянное стремление к эксперименту, желание самостоятельно находить решение в проблемной ситуации. Задача педагога – не пресекать эту деятельность, а наоборот, активно помогать. Непосредственный контакт ребенка с предметами или материалами, элементарные опыты с ними позволяют познать их свойства, качества, возможности, пробуждают любознательность, желание узнать больше, обогащают яркими образами окружающего мира. В ходе опытнической деятельности дошкольник учится наблюдать, размышлять, сравнивать, отвечать на вопросы, делать выводы, устанавливать причинно-следственную связь, соблюдать правила безопасности. </a:t>
            </a:r>
            <a:endParaRPr lang="ru-RU" sz="1400" dirty="0">
              <a:latin typeface="Times New Roman" pitchFamily="18" charset="0"/>
              <a:cs typeface="Times New Roman" pitchFamily="18" charset="0"/>
            </a:endParaRPr>
          </a:p>
        </p:txBody>
      </p:sp>
      <p:sp>
        <p:nvSpPr>
          <p:cNvPr id="7" name="Прямоугольник 6"/>
          <p:cNvSpPr/>
          <p:nvPr/>
        </p:nvSpPr>
        <p:spPr>
          <a:xfrm>
            <a:off x="500034" y="5572140"/>
            <a:ext cx="8072494" cy="738664"/>
          </a:xfrm>
          <a:prstGeom prst="rect">
            <a:avLst/>
          </a:prstGeom>
        </p:spPr>
        <p:txBody>
          <a:bodyPr wrap="square">
            <a:spAutoFit/>
          </a:bodyPr>
          <a:lstStyle/>
          <a:p>
            <a:pPr algn="just"/>
            <a:r>
              <a:rPr lang="ru-RU" sz="1400" dirty="0" smtClean="0">
                <a:latin typeface="Times New Roman" pitchFamily="18" charset="0"/>
                <a:cs typeface="Times New Roman" pitchFamily="18" charset="0"/>
              </a:rPr>
              <a:t>Н.Н. </a:t>
            </a:r>
            <a:r>
              <a:rPr lang="ru-RU" sz="1400" dirty="0" err="1" smtClean="0">
                <a:latin typeface="Times New Roman" pitchFamily="18" charset="0"/>
                <a:cs typeface="Times New Roman" pitchFamily="18" charset="0"/>
              </a:rPr>
              <a:t>Поддъяков</a:t>
            </a:r>
            <a:r>
              <a:rPr lang="ru-RU" sz="1400" dirty="0" smtClean="0">
                <a:latin typeface="Times New Roman" pitchFamily="18" charset="0"/>
                <a:cs typeface="Times New Roman" pitchFamily="18" charset="0"/>
              </a:rPr>
              <a:t> писал: «Фундаментальный факт заключается в том, что деятельность экспериментирования пронизывает все сферы детской жизни, все детские деятельности, в том числе и игровую. Последняя возникает значительно позже деятельности экспериментирования». </a:t>
            </a: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3214678" y="2214554"/>
            <a:ext cx="5286412" cy="3385542"/>
          </a:xfrm>
          <a:prstGeom prst="rect">
            <a:avLst/>
          </a:prstGeom>
        </p:spPr>
        <p:txBody>
          <a:bodyPr wrap="square">
            <a:spAutoFit/>
          </a:bodyPr>
          <a:lstStyle/>
          <a:p>
            <a:pPr algn="just"/>
            <a:r>
              <a:rPr lang="ru-RU" dirty="0" smtClean="0"/>
              <a:t>     </a:t>
            </a:r>
            <a:r>
              <a:rPr lang="ru-RU" sz="1400" dirty="0" smtClean="0">
                <a:latin typeface="Times New Roman" pitchFamily="18" charset="0"/>
                <a:cs typeface="Times New Roman" pitchFamily="18" charset="0"/>
              </a:rPr>
              <a:t>Познавательный интерес у детей 4-5 лет неустойчив, ребенок не всегда понимает проблему, мало знает о  свойствах и качествах объектов и предметов  неживой природы. Это свидетельствует  о необходимости целенаправленной  педагогической  работы по развитию  познавательного интереса у детей дошкольного возраста. У дошкольников, из случайного любопытства, возникает потребность  в познании природы, стремление проникнуть  за пределы  увиденного, узнать неведомое.  Удовлетворяя свою любознательность в процессе активной познавательно-исследовательской деятельности, которая в естественной форме проявляется в виде детского экспериментирования, ребенок с одной стороны  расширяет представления о мире, с другой – начинает овладевать основополагающими культурными формами упорядочения опыта, позволяющими связать отдельные представления в целостную картину мира. </a:t>
            </a:r>
            <a:endParaRPr lang="ru-RU" sz="1400" dirty="0">
              <a:latin typeface="Times New Roman" pitchFamily="18" charset="0"/>
              <a:cs typeface="Times New Roman" pitchFamily="18" charset="0"/>
            </a:endParaRPr>
          </a:p>
        </p:txBody>
      </p:sp>
      <p:pic>
        <p:nvPicPr>
          <p:cNvPr id="14" name="Picture 2" descr="https://avatars.mds.yandex.net/get-pdb/214908/0acca384-169e-4152-b4a4-c0f284cb7fec/s1200?webp=false"/>
          <p:cNvPicPr>
            <a:picLocks noChangeAspect="1" noChangeArrowheads="1"/>
          </p:cNvPicPr>
          <p:nvPr/>
        </p:nvPicPr>
        <p:blipFill>
          <a:blip r:embed="rId2" cstate="print"/>
          <a:srcRect/>
          <a:stretch>
            <a:fillRect/>
          </a:stretch>
        </p:blipFill>
        <p:spPr bwMode="auto">
          <a:xfrm>
            <a:off x="357158" y="2857496"/>
            <a:ext cx="2076326" cy="3038439"/>
          </a:xfrm>
          <a:prstGeom prst="rect">
            <a:avLst/>
          </a:prstGeom>
          <a:noFill/>
        </p:spPr>
      </p:pic>
      <p:sp>
        <p:nvSpPr>
          <p:cNvPr id="16" name="Прямоугольник 15"/>
          <p:cNvSpPr/>
          <p:nvPr/>
        </p:nvSpPr>
        <p:spPr>
          <a:xfrm>
            <a:off x="642910" y="357166"/>
            <a:ext cx="7929618" cy="1600438"/>
          </a:xfrm>
          <a:prstGeom prst="rect">
            <a:avLst/>
          </a:prstGeom>
        </p:spPr>
        <p:txBody>
          <a:bodyPr wrap="square">
            <a:spAutoFit/>
          </a:bodyPr>
          <a:lstStyle/>
          <a:p>
            <a:pPr algn="just"/>
            <a:r>
              <a:rPr lang="ru-RU" sz="1400" dirty="0" smtClean="0">
                <a:latin typeface="Times New Roman" pitchFamily="18" charset="0"/>
                <a:cs typeface="Times New Roman" pitchFamily="18" charset="0"/>
              </a:rPr>
              <a:t>Метод  познания закономерностей и явлений окружающего мира – метод экспериментирования, занял прочное место в образовательной системе. За использование этого метода выступали такие классики педагоги, как Я. А. Коменский, И. Г. </a:t>
            </a:r>
            <a:r>
              <a:rPr lang="ru-RU" sz="1400" dirty="0" err="1" smtClean="0">
                <a:latin typeface="Times New Roman" pitchFamily="18" charset="0"/>
                <a:cs typeface="Times New Roman" pitchFamily="18" charset="0"/>
              </a:rPr>
              <a:t>Песталиции</a:t>
            </a:r>
            <a:r>
              <a:rPr lang="ru-RU" sz="1400" dirty="0" smtClean="0">
                <a:latin typeface="Times New Roman" pitchFamily="18" charset="0"/>
                <a:cs typeface="Times New Roman" pitchFamily="18" charset="0"/>
              </a:rPr>
              <a:t>, Ж.-Ж. Руссо, К. Д. Ушинский и многие другие. Метод  познания закономерностей и явлений окружающего мира – метод экспериментирования, занял прочное место в образовательной системе.  Современные исследователи (Иванова А.И., Куликовская И.Э., Николаева С.Н., Рыжова Н.А., </a:t>
            </a:r>
            <a:r>
              <a:rPr lang="ru-RU" sz="1400" dirty="0" err="1" smtClean="0">
                <a:latin typeface="Times New Roman" pitchFamily="18" charset="0"/>
                <a:cs typeface="Times New Roman" pitchFamily="18" charset="0"/>
              </a:rPr>
              <a:t>Поддьяков</a:t>
            </a:r>
            <a:r>
              <a:rPr lang="ru-RU" sz="1400" dirty="0" smtClean="0">
                <a:latin typeface="Times New Roman" pitchFamily="18" charset="0"/>
                <a:cs typeface="Times New Roman" pitchFamily="18" charset="0"/>
              </a:rPr>
              <a:t> Н.Н. и др.) рекомендуют использовать метод экспериментирования и в работе с детьми дошкольного возраста.</a:t>
            </a:r>
            <a:endParaRPr lang="ru-RU" sz="14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42910" y="4000504"/>
            <a:ext cx="7715304" cy="1169551"/>
          </a:xfrm>
          <a:prstGeom prst="rect">
            <a:avLst/>
          </a:prstGeom>
        </p:spPr>
        <p:txBody>
          <a:bodyPr wrap="square">
            <a:spAutoFit/>
          </a:bodyPr>
          <a:lstStyle/>
          <a:p>
            <a:pPr algn="just"/>
            <a:r>
              <a:rPr lang="ru-RU" sz="1400" dirty="0" smtClean="0">
                <a:latin typeface="Times New Roman" pitchFamily="18" charset="0"/>
                <a:cs typeface="Times New Roman" pitchFamily="18" charset="0"/>
              </a:rPr>
              <a:t>    Экспериментирование может использоваться в различных видах организованной и самостоятельной деятельности дошкольников. Детям нравятся занятия, на которых вместе с взрослыми они совершают свои первые открытия, учатся объяснять и доказывать. Дети с удовольствием рассказывают о своих открытиях родителям, ставят такие же (или более  сложные) опыты дома, учатся выдвигать новые задачи и самостоятельно решать их.</a:t>
            </a:r>
            <a:endParaRPr lang="ru-RU" sz="1400" dirty="0">
              <a:latin typeface="Times New Roman" pitchFamily="18" charset="0"/>
              <a:cs typeface="Times New Roman" pitchFamily="18" charset="0"/>
            </a:endParaRPr>
          </a:p>
        </p:txBody>
      </p:sp>
      <p:sp>
        <p:nvSpPr>
          <p:cNvPr id="5" name="Прямоугольник 4"/>
          <p:cNvSpPr/>
          <p:nvPr/>
        </p:nvSpPr>
        <p:spPr>
          <a:xfrm>
            <a:off x="785786" y="428604"/>
            <a:ext cx="7643866" cy="3323987"/>
          </a:xfrm>
          <a:prstGeom prst="rect">
            <a:avLst/>
          </a:prstGeom>
        </p:spPr>
        <p:txBody>
          <a:bodyPr wrap="square">
            <a:spAutoFit/>
          </a:bodyPr>
          <a:lstStyle/>
          <a:p>
            <a:pPr algn="just"/>
            <a:r>
              <a:rPr lang="ru-RU" sz="1400" dirty="0" smtClean="0">
                <a:latin typeface="Times New Roman" pitchFamily="18" charset="0"/>
                <a:cs typeface="Times New Roman" pitchFamily="18" charset="0"/>
              </a:rPr>
              <a:t>Детское  экспериментирование имеет огромный развивающий потенциал.     </a:t>
            </a:r>
          </a:p>
          <a:p>
            <a:pPr algn="just"/>
            <a:r>
              <a:rPr lang="ru-RU" sz="1400" dirty="0" smtClean="0">
                <a:latin typeface="Times New Roman" pitchFamily="18" charset="0"/>
                <a:cs typeface="Times New Roman" pitchFamily="18" charset="0"/>
              </a:rPr>
              <a:t>    Главное достоинство детского экспериментирования заключается в том, что в процессе эксперимента:</a:t>
            </a:r>
          </a:p>
          <a:p>
            <a:pPr algn="just"/>
            <a:r>
              <a:rPr lang="ru-RU" sz="1400" dirty="0" smtClean="0">
                <a:latin typeface="Times New Roman" pitchFamily="18" charset="0"/>
                <a:cs typeface="Times New Roman" pitchFamily="18" charset="0"/>
              </a:rPr>
              <a:t> - дети получают  реальные представления о различных сторонах изучаемого объекта, о его взаимоотношениях с другими объектами и средой обитания; </a:t>
            </a:r>
          </a:p>
          <a:p>
            <a:pPr algn="just">
              <a:buFontTx/>
              <a:buChar char="-"/>
            </a:pPr>
            <a:r>
              <a:rPr lang="ru-RU" sz="1400" dirty="0" smtClean="0">
                <a:latin typeface="Times New Roman" pitchFamily="18" charset="0"/>
                <a:cs typeface="Times New Roman" pitchFamily="18" charset="0"/>
              </a:rPr>
              <a:t>идёт обогащение памяти ребёнка, активизируются его мыслительные процессы, так как  постоянно возникает необходимость совершать операции анализа и синтеза, сравнения и классификации, обобщения ; </a:t>
            </a:r>
          </a:p>
          <a:p>
            <a:pPr algn="just">
              <a:buFontTx/>
              <a:buChar char="-"/>
            </a:pPr>
            <a:r>
              <a:rPr lang="ru-RU" sz="1400" dirty="0" smtClean="0">
                <a:latin typeface="Times New Roman" pitchFamily="18" charset="0"/>
                <a:cs typeface="Times New Roman" pitchFamily="18" charset="0"/>
              </a:rPr>
              <a:t> развивается речь ребёнка, так как ему необходимо давать отчёт об увиденном, формулировать обнаруженные закономерности и выводы; </a:t>
            </a:r>
          </a:p>
          <a:p>
            <a:pPr algn="just">
              <a:buFontTx/>
              <a:buChar char="-"/>
            </a:pPr>
            <a:r>
              <a:rPr lang="ru-RU" sz="1400" dirty="0" smtClean="0">
                <a:latin typeface="Times New Roman" pitchFamily="18" charset="0"/>
                <a:cs typeface="Times New Roman" pitchFamily="18" charset="0"/>
              </a:rPr>
              <a:t> происходит накопление фонда умственных приёмов и операций, которые рассматриваются как умственные умения; </a:t>
            </a:r>
          </a:p>
          <a:p>
            <a:pPr algn="just">
              <a:buFontTx/>
              <a:buChar char="-"/>
            </a:pPr>
            <a:r>
              <a:rPr lang="ru-RU" sz="1400" dirty="0" smtClean="0">
                <a:latin typeface="Times New Roman" pitchFamily="18" charset="0"/>
                <a:cs typeface="Times New Roman" pitchFamily="18" charset="0"/>
              </a:rPr>
              <a:t> в процессе экспериментальной деятельности развивается эмоциональная сфера ребёнка, творческие способности, формируются трудовые навыки,  укрепляется здоровье за счёт повышения общего уровня двигательной активности. </a:t>
            </a:r>
            <a:endParaRPr lang="ru-RU" sz="1400" dirty="0">
              <a:latin typeface="Times New Roman" pitchFamily="18" charset="0"/>
              <a:cs typeface="Times New Roman" pitchFamily="18" charset="0"/>
            </a:endParaRPr>
          </a:p>
        </p:txBody>
      </p:sp>
      <p:pic>
        <p:nvPicPr>
          <p:cNvPr id="6" name="Picture 6" descr="https://blackbee.odessa.ua/wp-content/uploads/2017/02/mebel-dlya-detskoj-odessa.png"/>
          <p:cNvPicPr>
            <a:picLocks noChangeAspect="1" noChangeArrowheads="1"/>
          </p:cNvPicPr>
          <p:nvPr/>
        </p:nvPicPr>
        <p:blipFill>
          <a:blip r:embed="rId2" cstate="print"/>
          <a:srcRect/>
          <a:stretch>
            <a:fillRect/>
          </a:stretch>
        </p:blipFill>
        <p:spPr bwMode="auto">
          <a:xfrm>
            <a:off x="1857356" y="5214950"/>
            <a:ext cx="5611798" cy="1337186"/>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r>
              <a:rPr lang="ru-RU" sz="2000" b="1" dirty="0" smtClean="0">
                <a:solidFill>
                  <a:srgbClr val="00B050"/>
                </a:solidFill>
                <a:latin typeface="Times New Roman" pitchFamily="18" charset="0"/>
                <a:cs typeface="Times New Roman" pitchFamily="18" charset="0"/>
              </a:rPr>
              <a:t>Научно-методическое обеспечение</a:t>
            </a:r>
            <a:endParaRPr lang="ru-RU" sz="2000" b="1" dirty="0">
              <a:solidFill>
                <a:srgbClr val="00B050"/>
              </a:solidFill>
              <a:latin typeface="Times New Roman" pitchFamily="18" charset="0"/>
              <a:cs typeface="Times New Roman" pitchFamily="18" charset="0"/>
            </a:endParaRPr>
          </a:p>
        </p:txBody>
      </p:sp>
      <p:pic>
        <p:nvPicPr>
          <p:cNvPr id="2050" name="Picture 2" descr="обложка книги Юный эколог. Система работы в средней группе детского сада. Для работы с детьми 4-5 лет автора Светлана Николаева">
            <a:hlinkClick r:id="rId2"/>
          </p:cNvPr>
          <p:cNvPicPr>
            <a:picLocks noChangeAspect="1" noChangeArrowheads="1"/>
          </p:cNvPicPr>
          <p:nvPr/>
        </p:nvPicPr>
        <p:blipFill>
          <a:blip r:embed="rId3" cstate="print"/>
          <a:srcRect/>
          <a:stretch>
            <a:fillRect/>
          </a:stretch>
        </p:blipFill>
        <p:spPr bwMode="auto">
          <a:xfrm>
            <a:off x="642910" y="928670"/>
            <a:ext cx="1704770" cy="2500330"/>
          </a:xfrm>
          <a:prstGeom prst="rect">
            <a:avLst/>
          </a:prstGeom>
          <a:noFill/>
        </p:spPr>
      </p:pic>
      <p:pic>
        <p:nvPicPr>
          <p:cNvPr id="2052" name="Picture 4" descr="Дыбина, Щетинина, Поддьяков - Ребенок в мире поиска. Программа по организации познавательно-исследовательской деятельности дошк. обложка книги"/>
          <p:cNvPicPr>
            <a:picLocks noChangeAspect="1" noChangeArrowheads="1"/>
          </p:cNvPicPr>
          <p:nvPr/>
        </p:nvPicPr>
        <p:blipFill>
          <a:blip r:embed="rId4" cstate="print"/>
          <a:srcRect/>
          <a:stretch>
            <a:fillRect/>
          </a:stretch>
        </p:blipFill>
        <p:spPr bwMode="auto">
          <a:xfrm>
            <a:off x="4643438" y="2285992"/>
            <a:ext cx="1571636" cy="2428892"/>
          </a:xfrm>
          <a:prstGeom prst="rect">
            <a:avLst/>
          </a:prstGeom>
          <a:noFill/>
        </p:spPr>
      </p:pic>
      <p:pic>
        <p:nvPicPr>
          <p:cNvPr id="4" name="Picture 4" descr="http://900igr.net/up/datai/225165/0002-003-.jpg"/>
          <p:cNvPicPr>
            <a:picLocks noChangeAspect="1" noChangeArrowheads="1"/>
          </p:cNvPicPr>
          <p:nvPr/>
        </p:nvPicPr>
        <p:blipFill>
          <a:blip r:embed="rId5" cstate="print"/>
          <a:srcRect/>
          <a:stretch>
            <a:fillRect/>
          </a:stretch>
        </p:blipFill>
        <p:spPr bwMode="auto">
          <a:xfrm>
            <a:off x="2643174" y="1571612"/>
            <a:ext cx="1638872" cy="2428892"/>
          </a:xfrm>
          <a:prstGeom prst="rect">
            <a:avLst/>
          </a:prstGeom>
          <a:noFill/>
        </p:spPr>
      </p:pic>
      <p:pic>
        <p:nvPicPr>
          <p:cNvPr id="2054" name="Picture 6" descr="http://www.knigolove.ru/phpThumb/phpThumb__.php?w=320&amp;h=480&amp;far=C&amp;bg=ffffff&amp;sia=zhivaya-ekologiya-programma-ekologicheskogo-obrazovaniya-doshkolnikov&amp;src=aHR0cDovL3d3dy5vem9uLnJ1L211bHRpbWVkaWEvYm9va3NfY292ZXJzLzEwMDEyOTU2MTUuanBn.jpg"/>
          <p:cNvPicPr>
            <a:picLocks noChangeAspect="1" noChangeArrowheads="1"/>
          </p:cNvPicPr>
          <p:nvPr/>
        </p:nvPicPr>
        <p:blipFill>
          <a:blip r:embed="rId6" cstate="print"/>
          <a:srcRect l="16406" t="18750" r="17968" b="18749"/>
          <a:stretch>
            <a:fillRect/>
          </a:stretch>
        </p:blipFill>
        <p:spPr bwMode="auto">
          <a:xfrm>
            <a:off x="6572264" y="3143248"/>
            <a:ext cx="1700225" cy="2428892"/>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1" dirty="0" smtClean="0">
                <a:solidFill>
                  <a:srgbClr val="00B050"/>
                </a:solidFill>
                <a:latin typeface="Times New Roman" pitchFamily="18" charset="0"/>
                <a:cs typeface="Times New Roman" pitchFamily="18" charset="0"/>
              </a:rPr>
              <a:t>Организация развивающей предметно-пространственной среды в ДОО   по экспериментальной и исследовательской деятельности </a:t>
            </a:r>
            <a:endParaRPr lang="ru-RU" sz="2000" b="1" dirty="0">
              <a:solidFill>
                <a:srgbClr val="00B050"/>
              </a:solidFill>
              <a:latin typeface="Times New Roman" pitchFamily="18" charset="0"/>
              <a:cs typeface="Times New Roman" pitchFamily="18" charset="0"/>
            </a:endParaRPr>
          </a:p>
        </p:txBody>
      </p:sp>
      <p:pic>
        <p:nvPicPr>
          <p:cNvPr id="4" name="Рисунок 3" descr="C:\Users\gsans\Desktop\Новая папка\IMG-20190417-WA0008.jpg"/>
          <p:cNvPicPr/>
          <p:nvPr/>
        </p:nvPicPr>
        <p:blipFill>
          <a:blip r:embed="rId2" cstate="print"/>
          <a:srcRect/>
          <a:stretch>
            <a:fillRect/>
          </a:stretch>
        </p:blipFill>
        <p:spPr bwMode="auto">
          <a:xfrm>
            <a:off x="500034" y="1428736"/>
            <a:ext cx="3500462" cy="2714644"/>
          </a:xfrm>
          <a:prstGeom prst="rect">
            <a:avLst/>
          </a:prstGeom>
          <a:noFill/>
          <a:ln w="28575">
            <a:solidFill>
              <a:srgbClr val="FF0000"/>
            </a:solidFill>
            <a:miter lim="800000"/>
            <a:headEnd/>
            <a:tailEnd/>
          </a:ln>
        </p:spPr>
      </p:pic>
      <p:pic>
        <p:nvPicPr>
          <p:cNvPr id="6" name="Рисунок 5" descr="C:\Users\gsans\Desktop\Новая папка\IMG-20190417-WA0009.jpg"/>
          <p:cNvPicPr/>
          <p:nvPr/>
        </p:nvPicPr>
        <p:blipFill>
          <a:blip r:embed="rId3" cstate="print"/>
          <a:srcRect/>
          <a:stretch>
            <a:fillRect/>
          </a:stretch>
        </p:blipFill>
        <p:spPr bwMode="auto">
          <a:xfrm rot="16200000">
            <a:off x="5500694" y="1000108"/>
            <a:ext cx="2714644" cy="3571900"/>
          </a:xfrm>
          <a:prstGeom prst="rect">
            <a:avLst/>
          </a:prstGeom>
          <a:noFill/>
          <a:ln w="28575">
            <a:solidFill>
              <a:srgbClr val="FF0000"/>
            </a:solidFill>
            <a:miter lim="800000"/>
            <a:headEnd/>
            <a:tailEnd/>
          </a:ln>
        </p:spPr>
      </p:pic>
      <p:pic>
        <p:nvPicPr>
          <p:cNvPr id="7" name="Рисунок 6" descr="C:\Users\gsans\Desktop\Новая папка\IMG-20190417-WA0010.jpg"/>
          <p:cNvPicPr/>
          <p:nvPr/>
        </p:nvPicPr>
        <p:blipFill>
          <a:blip r:embed="rId4" cstate="print"/>
          <a:srcRect/>
          <a:stretch>
            <a:fillRect/>
          </a:stretch>
        </p:blipFill>
        <p:spPr bwMode="auto">
          <a:xfrm>
            <a:off x="3214678" y="4357694"/>
            <a:ext cx="2827336" cy="2286016"/>
          </a:xfrm>
          <a:prstGeom prst="rect">
            <a:avLst/>
          </a:prstGeom>
          <a:noFill/>
          <a:ln w="28575">
            <a:solidFill>
              <a:srgbClr val="FF0000"/>
            </a:solid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ChangeAspect="1" noChangeArrowheads="1"/>
          </p:cNvPicPr>
          <p:nvPr/>
        </p:nvPicPr>
        <p:blipFill>
          <a:blip r:embed="rId2" cstate="print"/>
          <a:srcRect/>
          <a:stretch>
            <a:fillRect/>
          </a:stretch>
        </p:blipFill>
        <p:spPr bwMode="auto">
          <a:xfrm>
            <a:off x="500034" y="500042"/>
            <a:ext cx="1785950" cy="3175021"/>
          </a:xfrm>
          <a:prstGeom prst="rect">
            <a:avLst/>
          </a:prstGeom>
          <a:noFill/>
          <a:ln w="28575">
            <a:solidFill>
              <a:srgbClr val="7030A0"/>
            </a:solidFill>
            <a:miter lim="800000"/>
            <a:headEnd/>
            <a:tailEnd/>
          </a:ln>
          <a:effectLst/>
        </p:spPr>
      </p:pic>
      <p:pic>
        <p:nvPicPr>
          <p:cNvPr id="5" name="Рисунок 4" descr="C:\Users\gsans\Desktop\Телефон от 12.04\20190401_163116.jpg"/>
          <p:cNvPicPr/>
          <p:nvPr/>
        </p:nvPicPr>
        <p:blipFill>
          <a:blip r:embed="rId3" cstate="print"/>
          <a:srcRect r="27615"/>
          <a:stretch>
            <a:fillRect/>
          </a:stretch>
        </p:blipFill>
        <p:spPr bwMode="auto">
          <a:xfrm rot="5400000">
            <a:off x="2178827" y="1035827"/>
            <a:ext cx="3143272" cy="2071702"/>
          </a:xfrm>
          <a:prstGeom prst="rect">
            <a:avLst/>
          </a:prstGeom>
          <a:noFill/>
          <a:ln w="28575">
            <a:solidFill>
              <a:srgbClr val="7030A0"/>
            </a:solidFill>
            <a:miter lim="800000"/>
            <a:headEnd/>
            <a:tailEnd/>
          </a:ln>
        </p:spPr>
      </p:pic>
      <p:pic>
        <p:nvPicPr>
          <p:cNvPr id="6" name="Рисунок 5" descr="E:\Работа\4-5 лет\ФОТО РАБ\20190118_101714.jpg"/>
          <p:cNvPicPr/>
          <p:nvPr/>
        </p:nvPicPr>
        <p:blipFill>
          <a:blip r:embed="rId4" cstate="print"/>
          <a:srcRect l="8418" t="48148" r="38108" b="14245"/>
          <a:stretch>
            <a:fillRect/>
          </a:stretch>
        </p:blipFill>
        <p:spPr bwMode="auto">
          <a:xfrm>
            <a:off x="500034" y="4143380"/>
            <a:ext cx="4286280" cy="2143140"/>
          </a:xfrm>
          <a:prstGeom prst="rect">
            <a:avLst/>
          </a:prstGeom>
          <a:noFill/>
          <a:ln w="28575">
            <a:solidFill>
              <a:srgbClr val="7030A0"/>
            </a:solidFill>
            <a:miter lim="800000"/>
            <a:headEnd/>
            <a:tailEnd/>
          </a:ln>
        </p:spPr>
      </p:pic>
      <p:pic>
        <p:nvPicPr>
          <p:cNvPr id="7" name="Рисунок 6" descr="C:\Users\gsans\Desktop\Телефон 22.02\20190201_161859.jpg"/>
          <p:cNvPicPr/>
          <p:nvPr/>
        </p:nvPicPr>
        <p:blipFill>
          <a:blip r:embed="rId5" cstate="print"/>
          <a:srcRect l="47828" r="9495"/>
          <a:stretch>
            <a:fillRect/>
          </a:stretch>
        </p:blipFill>
        <p:spPr bwMode="auto">
          <a:xfrm rot="5400000">
            <a:off x="5500694" y="285728"/>
            <a:ext cx="3000396" cy="3571900"/>
          </a:xfrm>
          <a:prstGeom prst="rect">
            <a:avLst/>
          </a:prstGeom>
          <a:noFill/>
          <a:ln w="28575">
            <a:solidFill>
              <a:srgbClr val="7030A0"/>
            </a:solidFill>
            <a:miter lim="800000"/>
            <a:headEnd/>
            <a:tailEnd/>
          </a:ln>
        </p:spPr>
      </p:pic>
      <p:pic>
        <p:nvPicPr>
          <p:cNvPr id="8" name="Рисунок 7" descr="C:\Users\gsans\Desktop\Телефон от 12.04\20190305_102424.jpg"/>
          <p:cNvPicPr/>
          <p:nvPr/>
        </p:nvPicPr>
        <p:blipFill>
          <a:blip r:embed="rId6" cstate="print"/>
          <a:srcRect l="23114" r="24451"/>
          <a:stretch>
            <a:fillRect/>
          </a:stretch>
        </p:blipFill>
        <p:spPr bwMode="auto">
          <a:xfrm rot="5400000">
            <a:off x="5897678" y="4246462"/>
            <a:ext cx="2277866" cy="1785950"/>
          </a:xfrm>
          <a:prstGeom prst="rect">
            <a:avLst/>
          </a:prstGeom>
          <a:noFill/>
          <a:ln w="28575">
            <a:solidFill>
              <a:srgbClr val="7030A0"/>
            </a:solidFill>
            <a:miter lim="800000"/>
            <a:headEnd/>
            <a:tailEnd/>
          </a:ln>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fontScale="90000"/>
          </a:bodyPr>
          <a:lstStyle/>
          <a:p>
            <a:r>
              <a:rPr lang="ru-RU" sz="2000" b="1" dirty="0" smtClean="0">
                <a:solidFill>
                  <a:srgbClr val="00B050"/>
                </a:solidFill>
                <a:latin typeface="Times New Roman" pitchFamily="18" charset="0"/>
                <a:cs typeface="Times New Roman" pitchFamily="18" charset="0"/>
              </a:rPr>
              <a:t>Работа с детьми</a:t>
            </a:r>
            <a:br>
              <a:rPr lang="ru-RU" sz="2000" b="1" dirty="0" smtClean="0">
                <a:solidFill>
                  <a:srgbClr val="00B050"/>
                </a:solidFill>
                <a:latin typeface="Times New Roman" pitchFamily="18" charset="0"/>
                <a:cs typeface="Times New Roman" pitchFamily="18" charset="0"/>
              </a:rPr>
            </a:br>
            <a:r>
              <a:rPr lang="ru-RU" sz="2000" b="1" dirty="0" smtClean="0">
                <a:solidFill>
                  <a:srgbClr val="00B050"/>
                </a:solidFill>
                <a:latin typeface="Times New Roman" pitchFamily="18" charset="0"/>
                <a:cs typeface="Times New Roman" pitchFamily="18" charset="0"/>
              </a:rPr>
              <a:t/>
            </a:r>
            <a:br>
              <a:rPr lang="ru-RU" sz="2000" b="1" dirty="0" smtClean="0">
                <a:solidFill>
                  <a:srgbClr val="00B050"/>
                </a:solidFill>
                <a:latin typeface="Times New Roman" pitchFamily="18" charset="0"/>
                <a:cs typeface="Times New Roman" pitchFamily="18" charset="0"/>
              </a:rPr>
            </a:br>
            <a:r>
              <a:rPr lang="ru-RU" sz="2000" dirty="0" smtClean="0">
                <a:solidFill>
                  <a:srgbClr val="00B050"/>
                </a:solidFill>
                <a:latin typeface="Times New Roman" pitchFamily="18" charset="0"/>
                <a:cs typeface="Times New Roman" pitchFamily="18" charset="0"/>
              </a:rPr>
              <a:t>Перечень тем по экспериментированию и исследовательской деятельности в средней группе</a:t>
            </a:r>
            <a:endParaRPr lang="ru-RU" sz="2000" b="1" dirty="0">
              <a:solidFill>
                <a:srgbClr val="00B050"/>
              </a:solidFill>
              <a:latin typeface="Times New Roman" pitchFamily="18" charset="0"/>
              <a:cs typeface="Times New Roman" pitchFamily="18" charset="0"/>
            </a:endParaRPr>
          </a:p>
        </p:txBody>
      </p:sp>
      <p:sp>
        <p:nvSpPr>
          <p:cNvPr id="2049" name="Rectangle 1"/>
          <p:cNvSpPr>
            <a:spLocks noChangeArrowheads="1"/>
          </p:cNvSpPr>
          <p:nvPr/>
        </p:nvSpPr>
        <p:spPr bwMode="auto">
          <a:xfrm>
            <a:off x="1071538" y="1428736"/>
            <a:ext cx="2714644" cy="5047536"/>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lang="ru-RU" sz="1400" b="1" dirty="0" smtClean="0">
                <a:solidFill>
                  <a:srgbClr val="333333"/>
                </a:solidFill>
                <a:latin typeface="Times New Roman" pitchFamily="18" charset="0"/>
                <a:ea typeface="Calibri" pitchFamily="34" charset="0"/>
                <a:cs typeface="Times New Roman" pitchFamily="18" charset="0"/>
              </a:rPr>
              <a:t> В</a:t>
            </a:r>
            <a:r>
              <a:rPr kumimoji="0" lang="ru-RU" sz="1400" b="1"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оздух</a:t>
            </a:r>
            <a:r>
              <a:rPr kumimoji="0" lang="ru-RU" sz="1400" b="1"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«Вдох – выдох»</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«Этот удивительный воздух»</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«Воздух-невидимка»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lang="ru-RU" sz="1400" b="1" dirty="0" smtClean="0">
                <a:solidFill>
                  <a:srgbClr val="333333"/>
                </a:solidFill>
                <a:latin typeface="Times New Roman" pitchFamily="18" charset="0"/>
                <a:ea typeface="Calibri" pitchFamily="34" charset="0"/>
                <a:cs typeface="Times New Roman" pitchFamily="18" charset="0"/>
              </a:rPr>
              <a:t>Вода</a:t>
            </a:r>
            <a:r>
              <a:rPr kumimoji="0" lang="ru-RU" sz="1400" b="1"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«Удивительные свойства воды»</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«Что можно растворить в воде»</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«Цветная вода»</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«Лёд из воды»</a:t>
            </a:r>
          </a:p>
          <a:p>
            <a:pPr marL="0" marR="0" lvl="0" indent="0" algn="l" defTabSz="914400" rtl="0" eaLnBrk="0" fontAlgn="base" latinLnBrk="0" hangingPunct="0">
              <a:lnSpc>
                <a:spcPct val="100000"/>
              </a:lnSpc>
              <a:spcBef>
                <a:spcPct val="0"/>
              </a:spcBef>
              <a:spcAft>
                <a:spcPct val="0"/>
              </a:spcAft>
              <a:buClrTx/>
              <a:buSzTx/>
              <a:buFontTx/>
              <a:buNone/>
              <a:tabLst/>
            </a:pPr>
            <a:r>
              <a:rPr lang="ru-RU" sz="1400" dirty="0" smtClean="0">
                <a:solidFill>
                  <a:srgbClr val="333333"/>
                </a:solidFill>
                <a:latin typeface="Times New Roman" pitchFamily="18" charset="0"/>
                <a:cs typeface="Times New Roman" pitchFamily="18" charset="0"/>
              </a:rPr>
              <a:t>«Цветной лёд»</a:t>
            </a: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«Вода не имеет формы»</a:t>
            </a:r>
            <a:endParaRPr lang="ru-RU" sz="1400" dirty="0" smtClean="0"/>
          </a:p>
          <a:p>
            <a:r>
              <a:rPr lang="ru-RU" sz="1400" dirty="0" smtClean="0">
                <a:latin typeface="Times New Roman" pitchFamily="18" charset="0"/>
                <a:cs typeface="Times New Roman" pitchFamily="18" charset="0"/>
              </a:rPr>
              <a:t>«Какая лужа высохнет быстрее»</a:t>
            </a:r>
          </a:p>
          <a:p>
            <a:r>
              <a:rPr lang="ru-RU" sz="1400" dirty="0" smtClean="0">
                <a:latin typeface="Times New Roman" pitchFamily="18" charset="0"/>
                <a:cs typeface="Times New Roman" pitchFamily="18" charset="0"/>
              </a:rPr>
              <a:t>«Тёплая и горячая вода»</a:t>
            </a:r>
          </a:p>
          <a:p>
            <a:r>
              <a:rPr lang="ru-RU" sz="1400" dirty="0" smtClean="0">
                <a:latin typeface="Times New Roman" pitchFamily="18" charset="0"/>
                <a:cs typeface="Times New Roman" pitchFamily="18" charset="0"/>
              </a:rPr>
              <a:t>«Куда делась вода»</a:t>
            </a:r>
          </a:p>
          <a:p>
            <a:r>
              <a:rPr lang="ru-RU" sz="1400" dirty="0" smtClean="0">
                <a:latin typeface="Times New Roman" pitchFamily="18" charset="0"/>
                <a:cs typeface="Times New Roman" pitchFamily="18" charset="0"/>
              </a:rPr>
              <a:t>«Водная мельница»</a:t>
            </a:r>
          </a:p>
          <a:p>
            <a:r>
              <a:rPr lang="ru-RU" sz="1400" dirty="0" smtClean="0">
                <a:latin typeface="Times New Roman" pitchFamily="18" charset="0"/>
                <a:cs typeface="Times New Roman" pitchFamily="18" charset="0"/>
              </a:rPr>
              <a:t>«Можно ли пить талую воду»</a:t>
            </a:r>
          </a:p>
          <a:p>
            <a:r>
              <a:rPr lang="ru-RU" sz="1400" dirty="0" smtClean="0">
                <a:latin typeface="Times New Roman" pitchFamily="18" charset="0"/>
                <a:cs typeface="Times New Roman" pitchFamily="18" charset="0"/>
              </a:rPr>
              <a:t>«Вода склеивает бумагу»</a:t>
            </a:r>
          </a:p>
          <a:p>
            <a:r>
              <a:rPr lang="ru-RU" sz="1400" dirty="0" smtClean="0">
                <a:latin typeface="Times New Roman" pitchFamily="18" charset="0"/>
                <a:cs typeface="Times New Roman" pitchFamily="18" charset="0"/>
              </a:rPr>
              <a:t>«Отражение в воде»</a:t>
            </a:r>
          </a:p>
          <a:p>
            <a:r>
              <a:rPr lang="ru-RU" sz="1400" dirty="0" smtClean="0">
                <a:latin typeface="Times New Roman" pitchFamily="18" charset="0"/>
                <a:cs typeface="Times New Roman" pitchFamily="18" charset="0"/>
              </a:rPr>
              <a:t>«Чем пахнет вода»</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ru-RU" sz="1400" b="0" i="0" u="none" strike="noStrike" cap="none" normalizeH="0" baseline="0" dirty="0" smtClean="0">
              <a:ln>
                <a:noFill/>
              </a:ln>
              <a:solidFill>
                <a:schemeClr val="tx1"/>
              </a:solidFill>
              <a:effectLst/>
              <a:latin typeface="Times New Roman" pitchFamily="18" charset="0"/>
              <a:cs typeface="Times New Roman" pitchFamily="18"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333333"/>
                </a:solidFill>
                <a:effectLst/>
                <a:latin typeface="Times New Roman" pitchFamily="18" charset="0"/>
                <a:ea typeface="Calibri" pitchFamily="34" charset="0"/>
                <a:cs typeface="Times New Roman" pitchFamily="18" charset="0"/>
              </a:rPr>
              <a:t> </a:t>
            </a:r>
            <a:endParaRPr kumimoji="0" lang="ru-RU" sz="1400" i="0" u="none" strike="noStrike" cap="none" normalizeH="0" baseline="0" dirty="0" smtClean="0">
              <a:ln>
                <a:noFill/>
              </a:ln>
              <a:solidFill>
                <a:schemeClr val="tx1"/>
              </a:solidFill>
              <a:effectLst/>
              <a:latin typeface="Times New Roman" pitchFamily="18" charset="0"/>
              <a:cs typeface="Times New Roman" pitchFamily="18" charset="0"/>
            </a:endParaRPr>
          </a:p>
        </p:txBody>
      </p:sp>
      <p:sp>
        <p:nvSpPr>
          <p:cNvPr id="4" name="Прямоугольник 3"/>
          <p:cNvSpPr/>
          <p:nvPr/>
        </p:nvSpPr>
        <p:spPr>
          <a:xfrm>
            <a:off x="4857752" y="1571612"/>
            <a:ext cx="3143272" cy="4616648"/>
          </a:xfrm>
          <a:prstGeom prst="rect">
            <a:avLst/>
          </a:prstGeom>
        </p:spPr>
        <p:txBody>
          <a:bodyPr wrap="square">
            <a:spAutoFit/>
          </a:bodyPr>
          <a:lstStyle/>
          <a:p>
            <a:pPr lvl="0" eaLnBrk="0" fontAlgn="base" hangingPunct="0">
              <a:spcBef>
                <a:spcPct val="0"/>
              </a:spcBef>
              <a:spcAft>
                <a:spcPct val="0"/>
              </a:spcAft>
            </a:pPr>
            <a:r>
              <a:rPr lang="ru-RU" sz="1400" b="1" dirty="0" smtClean="0">
                <a:solidFill>
                  <a:srgbClr val="333333"/>
                </a:solidFill>
                <a:latin typeface="Times New Roman" pitchFamily="18" charset="0"/>
                <a:ea typeface="Calibri" pitchFamily="34" charset="0"/>
                <a:cs typeface="Times New Roman" pitchFamily="18" charset="0"/>
              </a:rPr>
              <a:t>Дерево:</a:t>
            </a:r>
            <a:endParaRPr lang="ru-RU" sz="1400" dirty="0" smtClean="0">
              <a:latin typeface="Times New Roman" pitchFamily="18" charset="0"/>
              <a:cs typeface="Times New Roman" pitchFamily="18" charset="0"/>
            </a:endParaRP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«Тонет - не тонет»</a:t>
            </a:r>
            <a:endParaRPr lang="ru-RU" sz="1400" dirty="0" smtClean="0">
              <a:latin typeface="Times New Roman" pitchFamily="18" charset="0"/>
              <a:cs typeface="Times New Roman" pitchFamily="18" charset="0"/>
            </a:endParaRP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«Листочки из каждой почки»</a:t>
            </a: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r>
              <a:rPr lang="ru-RU" sz="1400" b="1" dirty="0" smtClean="0">
                <a:solidFill>
                  <a:srgbClr val="333333"/>
                </a:solidFill>
                <a:latin typeface="Times New Roman" pitchFamily="18" charset="0"/>
                <a:ea typeface="Calibri" pitchFamily="34" charset="0"/>
                <a:cs typeface="Times New Roman" pitchFamily="18" charset="0"/>
              </a:rPr>
              <a:t>Растения:</a:t>
            </a: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«Лук – зелёный друг»</a:t>
            </a: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«Вода в жизни растений»</a:t>
            </a: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r>
              <a:rPr lang="ru-RU" sz="1400" b="1" dirty="0" smtClean="0">
                <a:solidFill>
                  <a:srgbClr val="333333"/>
                </a:solidFill>
                <a:latin typeface="Times New Roman" pitchFamily="18" charset="0"/>
                <a:ea typeface="Calibri" pitchFamily="34" charset="0"/>
                <a:cs typeface="Times New Roman" pitchFamily="18" charset="0"/>
              </a:rPr>
              <a:t>Песок</a:t>
            </a:r>
            <a:r>
              <a:rPr lang="ru-RU" sz="1400" dirty="0" smtClean="0">
                <a:solidFill>
                  <a:srgbClr val="333333"/>
                </a:solidFill>
                <a:latin typeface="Times New Roman" pitchFamily="18" charset="0"/>
                <a:ea typeface="Calibri" pitchFamily="34" charset="0"/>
                <a:cs typeface="Times New Roman" pitchFamily="18" charset="0"/>
              </a:rPr>
              <a:t>:</a:t>
            </a: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«Песочная страна»</a:t>
            </a: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«Ветер и песок»</a:t>
            </a:r>
          </a:p>
          <a:p>
            <a:pPr lvl="0" eaLnBrk="0" fontAlgn="base" hangingPunct="0">
              <a:spcBef>
                <a:spcPct val="0"/>
              </a:spcBef>
              <a:spcAft>
                <a:spcPct val="0"/>
              </a:spcAft>
            </a:pPr>
            <a:r>
              <a:rPr lang="ru-RU" sz="1400" dirty="0" smtClean="0">
                <a:solidFill>
                  <a:srgbClr val="333333"/>
                </a:solidFill>
                <a:latin typeface="Times New Roman" pitchFamily="18" charset="0"/>
                <a:ea typeface="Calibri" pitchFamily="34" charset="0"/>
                <a:cs typeface="Times New Roman" pitchFamily="18" charset="0"/>
              </a:rPr>
              <a:t>«Свойства мокрого песка»</a:t>
            </a: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ea typeface="Calibri" pitchFamily="34"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cs typeface="Times New Roman" pitchFamily="18" charset="0"/>
            </a:endParaRPr>
          </a:p>
          <a:p>
            <a:pPr lvl="0" eaLnBrk="0" fontAlgn="base" hangingPunct="0">
              <a:spcBef>
                <a:spcPct val="0"/>
              </a:spcBef>
              <a:spcAft>
                <a:spcPct val="0"/>
              </a:spcAft>
            </a:pPr>
            <a:endParaRPr lang="ru-RU" sz="1400" dirty="0" smtClean="0">
              <a:solidFill>
                <a:srgbClr val="333333"/>
              </a:solidFill>
              <a:latin typeface="Times New Roman" pitchFamily="18" charset="0"/>
              <a:cs typeface="Times New Roman" pitchFamily="18" charset="0"/>
            </a:endParaRPr>
          </a:p>
          <a:p>
            <a:pPr lvl="0" eaLnBrk="0" fontAlgn="base" hangingPunct="0">
              <a:spcBef>
                <a:spcPct val="0"/>
              </a:spcBef>
              <a:spcAft>
                <a:spcPct val="0"/>
              </a:spcAft>
            </a:pPr>
            <a:endParaRPr lang="ru-RU" sz="1400" dirty="0" smtClean="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582594"/>
          </a:xfrm>
        </p:spPr>
        <p:txBody>
          <a:bodyPr>
            <a:normAutofit/>
          </a:bodyPr>
          <a:lstStyle/>
          <a:p>
            <a:r>
              <a:rPr lang="ru-RU" sz="2000" b="1" dirty="0" smtClean="0">
                <a:solidFill>
                  <a:srgbClr val="00B050"/>
                </a:solidFill>
                <a:latin typeface="Times New Roman" pitchFamily="18" charset="0"/>
                <a:cs typeface="Times New Roman" pitchFamily="18" charset="0"/>
              </a:rPr>
              <a:t>«Лук – зелёный друг»</a:t>
            </a:r>
            <a:endParaRPr lang="ru-RU" sz="2000" b="1" dirty="0">
              <a:solidFill>
                <a:srgbClr val="00B050"/>
              </a:solidFill>
              <a:latin typeface="Times New Roman" pitchFamily="18" charset="0"/>
              <a:cs typeface="Times New Roman" pitchFamily="18" charset="0"/>
            </a:endParaRPr>
          </a:p>
        </p:txBody>
      </p:sp>
      <p:pic>
        <p:nvPicPr>
          <p:cNvPr id="4" name="Рисунок 3" descr="C:\Users\gsans\Desktop\Телефон 22.02\20190204_161954.jpg"/>
          <p:cNvPicPr/>
          <p:nvPr/>
        </p:nvPicPr>
        <p:blipFill>
          <a:blip r:embed="rId2" cstate="print"/>
          <a:srcRect/>
          <a:stretch>
            <a:fillRect/>
          </a:stretch>
        </p:blipFill>
        <p:spPr bwMode="auto">
          <a:xfrm>
            <a:off x="6357950" y="928670"/>
            <a:ext cx="2571736" cy="1714512"/>
          </a:xfrm>
          <a:prstGeom prst="rect">
            <a:avLst/>
          </a:prstGeom>
          <a:ln w="28575">
            <a:solidFill>
              <a:srgbClr val="00B050"/>
            </a:solidFill>
          </a:ln>
          <a:effectLst>
            <a:outerShdw blurRad="292100" dist="139700" dir="2700000" algn="tl" rotWithShape="0">
              <a:srgbClr val="333333">
                <a:alpha val="65000"/>
              </a:srgbClr>
            </a:outerShdw>
          </a:effectLst>
        </p:spPr>
      </p:pic>
      <p:pic>
        <p:nvPicPr>
          <p:cNvPr id="6" name="Рисунок 5" descr="C:\Users\gsans\Desktop\Телефон 22.02\20190208_161520.jpg"/>
          <p:cNvPicPr/>
          <p:nvPr/>
        </p:nvPicPr>
        <p:blipFill>
          <a:blip r:embed="rId3" cstate="print"/>
          <a:srcRect/>
          <a:stretch>
            <a:fillRect/>
          </a:stretch>
        </p:blipFill>
        <p:spPr bwMode="auto">
          <a:xfrm>
            <a:off x="3286116" y="928670"/>
            <a:ext cx="2714644" cy="1714512"/>
          </a:xfrm>
          <a:prstGeom prst="rect">
            <a:avLst/>
          </a:prstGeom>
          <a:ln w="28575">
            <a:solidFill>
              <a:srgbClr val="00B050"/>
            </a:solidFill>
          </a:ln>
          <a:effectLst>
            <a:outerShdw blurRad="292100" dist="139700" dir="2700000" algn="tl" rotWithShape="0">
              <a:srgbClr val="333333">
                <a:alpha val="65000"/>
              </a:srgbClr>
            </a:outerShdw>
          </a:effectLst>
        </p:spPr>
      </p:pic>
      <p:pic>
        <p:nvPicPr>
          <p:cNvPr id="7" name="Рисунок 6" descr="C:\Users\gsans\Desktop\Телефон 22.02\20190218_144912.jpg"/>
          <p:cNvPicPr/>
          <p:nvPr/>
        </p:nvPicPr>
        <p:blipFill>
          <a:blip r:embed="rId4" cstate="print"/>
          <a:srcRect/>
          <a:stretch>
            <a:fillRect/>
          </a:stretch>
        </p:blipFill>
        <p:spPr bwMode="auto">
          <a:xfrm rot="5400000">
            <a:off x="5959506" y="3898882"/>
            <a:ext cx="2868590" cy="1643074"/>
          </a:xfrm>
          <a:prstGeom prst="rect">
            <a:avLst/>
          </a:prstGeom>
          <a:solidFill>
            <a:srgbClr val="FFFFFF">
              <a:shade val="85000"/>
            </a:srgbClr>
          </a:solidFill>
          <a:ln w="19050" cap="sq">
            <a:solidFill>
              <a:srgbClr val="00B05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8" name="Рисунок 7" descr="C:\Users\gsans\Desktop\Телефон 22.02\20190218_154420.jpg"/>
          <p:cNvPicPr/>
          <p:nvPr/>
        </p:nvPicPr>
        <p:blipFill>
          <a:blip r:embed="rId5" cstate="print"/>
          <a:srcRect l="8068"/>
          <a:stretch>
            <a:fillRect/>
          </a:stretch>
        </p:blipFill>
        <p:spPr bwMode="auto">
          <a:xfrm>
            <a:off x="428596" y="3357562"/>
            <a:ext cx="4572032" cy="2813753"/>
          </a:xfrm>
          <a:prstGeom prst="rect">
            <a:avLst/>
          </a:prstGeom>
          <a:noFill/>
          <a:ln w="19050">
            <a:solidFill>
              <a:srgbClr val="00B050"/>
            </a:solidFill>
            <a:miter lim="800000"/>
            <a:headEnd/>
            <a:tailEnd/>
          </a:ln>
        </p:spPr>
      </p:pic>
      <p:pic>
        <p:nvPicPr>
          <p:cNvPr id="9" name="Рисунок 8" descr="C:\Users\gsans\Desktop\Новая папка\20190417_114040.jpg"/>
          <p:cNvPicPr/>
          <p:nvPr/>
        </p:nvPicPr>
        <p:blipFill>
          <a:blip r:embed="rId6" cstate="print"/>
          <a:srcRect l="6574" r="6998"/>
          <a:stretch>
            <a:fillRect/>
          </a:stretch>
        </p:blipFill>
        <p:spPr bwMode="auto">
          <a:xfrm>
            <a:off x="428597" y="928670"/>
            <a:ext cx="2357454" cy="1714512"/>
          </a:xfrm>
          <a:prstGeom prst="rect">
            <a:avLst/>
          </a:prstGeom>
          <a:ln w="28575" cap="sq">
            <a:solidFill>
              <a:srgbClr val="00B050"/>
            </a:solidFill>
            <a:miter lim="800000"/>
          </a:ln>
          <a:effectLst>
            <a:outerShdw blurRad="57150" dist="50800" dir="2700000" algn="tl" rotWithShape="0">
              <a:srgbClr val="000000">
                <a:alpha val="40000"/>
              </a:srgbClr>
            </a:outerShdw>
          </a:effectLst>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r>
              <a:rPr lang="ru-RU" sz="2000" b="1" dirty="0" smtClean="0">
                <a:solidFill>
                  <a:srgbClr val="00B050"/>
                </a:solidFill>
                <a:latin typeface="Times New Roman" pitchFamily="18" charset="0"/>
                <a:cs typeface="Times New Roman" pitchFamily="18" charset="0"/>
              </a:rPr>
              <a:t>«Цветной лёд»</a:t>
            </a:r>
            <a:endParaRPr lang="ru-RU" sz="2000" b="1" dirty="0">
              <a:solidFill>
                <a:srgbClr val="00B050"/>
              </a:solidFill>
              <a:latin typeface="Times New Roman" pitchFamily="18" charset="0"/>
              <a:cs typeface="Times New Roman" pitchFamily="18" charset="0"/>
            </a:endParaRPr>
          </a:p>
        </p:txBody>
      </p:sp>
      <p:pic>
        <p:nvPicPr>
          <p:cNvPr id="6" name="Рисунок 5" descr="C:\Users\gsans\Desktop\Телефон 22.02\20190118_101701.jpg"/>
          <p:cNvPicPr/>
          <p:nvPr/>
        </p:nvPicPr>
        <p:blipFill>
          <a:blip r:embed="rId2" cstate="print"/>
          <a:srcRect l="18039" t="23077" b="23362"/>
          <a:stretch>
            <a:fillRect/>
          </a:stretch>
        </p:blipFill>
        <p:spPr bwMode="auto">
          <a:xfrm>
            <a:off x="357158" y="928670"/>
            <a:ext cx="5214974" cy="2143140"/>
          </a:xfrm>
          <a:prstGeom prst="rect">
            <a:avLst/>
          </a:prstGeom>
          <a:noFill/>
          <a:ln w="28575">
            <a:solidFill>
              <a:srgbClr val="7030A0"/>
            </a:solidFill>
            <a:miter lim="800000"/>
            <a:headEnd/>
            <a:tailEnd/>
          </a:ln>
        </p:spPr>
      </p:pic>
      <p:pic>
        <p:nvPicPr>
          <p:cNvPr id="7" name="Рисунок 6" descr="C:\Users\gsans\Desktop\Телефон 22.02\20190218_150345.jpg"/>
          <p:cNvPicPr/>
          <p:nvPr/>
        </p:nvPicPr>
        <p:blipFill>
          <a:blip r:embed="rId3" cstate="print"/>
          <a:srcRect l="18439" r="18694"/>
          <a:stretch>
            <a:fillRect/>
          </a:stretch>
        </p:blipFill>
        <p:spPr bwMode="auto">
          <a:xfrm>
            <a:off x="6429388" y="1142984"/>
            <a:ext cx="2286016" cy="2071702"/>
          </a:xfrm>
          <a:prstGeom prst="rect">
            <a:avLst/>
          </a:prstGeom>
          <a:noFill/>
          <a:ln w="28575">
            <a:solidFill>
              <a:srgbClr val="7030A0"/>
            </a:solidFill>
            <a:miter lim="800000"/>
            <a:headEnd/>
            <a:tailEnd/>
          </a:ln>
        </p:spPr>
      </p:pic>
      <p:pic>
        <p:nvPicPr>
          <p:cNvPr id="8" name="Рисунок 7" descr="C:\Users\gsans\Desktop\Телефон 22.02\20190121_114109.jpg"/>
          <p:cNvPicPr/>
          <p:nvPr/>
        </p:nvPicPr>
        <p:blipFill>
          <a:blip r:embed="rId4" cstate="print"/>
          <a:srcRect l="49431" t="44066" r="30646"/>
          <a:stretch>
            <a:fillRect/>
          </a:stretch>
        </p:blipFill>
        <p:spPr bwMode="auto">
          <a:xfrm rot="5400000">
            <a:off x="857224" y="3143248"/>
            <a:ext cx="2500330" cy="3357586"/>
          </a:xfrm>
          <a:prstGeom prst="rect">
            <a:avLst/>
          </a:prstGeom>
          <a:noFill/>
          <a:ln w="28575">
            <a:solidFill>
              <a:srgbClr val="7030A0"/>
            </a:solidFill>
            <a:miter lim="800000"/>
            <a:headEnd/>
            <a:tailEnd/>
          </a:ln>
        </p:spPr>
      </p:pic>
      <p:sp>
        <p:nvSpPr>
          <p:cNvPr id="11" name="Прямоугольник 10"/>
          <p:cNvSpPr/>
          <p:nvPr/>
        </p:nvSpPr>
        <p:spPr>
          <a:xfrm>
            <a:off x="4572000" y="3643314"/>
            <a:ext cx="4429156" cy="2500330"/>
          </a:xfrm>
          <a:prstGeom prst="rect">
            <a:avLst/>
          </a:prstGeom>
          <a:solidFill>
            <a:srgbClr val="FFFFCC"/>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dirty="0"/>
          </a:p>
        </p:txBody>
      </p:sp>
      <p:pic>
        <p:nvPicPr>
          <p:cNvPr id="12" name="Picture 4" descr="http://mintnosorog.narod.ru/apelsin.gif"/>
          <p:cNvPicPr>
            <a:picLocks noChangeAspect="1" noChangeArrowheads="1"/>
          </p:cNvPicPr>
          <p:nvPr/>
        </p:nvPicPr>
        <p:blipFill>
          <a:blip r:embed="rId5" cstate="print"/>
          <a:srcRect/>
          <a:stretch>
            <a:fillRect/>
          </a:stretch>
        </p:blipFill>
        <p:spPr bwMode="auto">
          <a:xfrm>
            <a:off x="7143768" y="4857760"/>
            <a:ext cx="997054" cy="928670"/>
          </a:xfrm>
          <a:prstGeom prst="rect">
            <a:avLst/>
          </a:prstGeom>
          <a:noFill/>
        </p:spPr>
      </p:pic>
      <p:pic>
        <p:nvPicPr>
          <p:cNvPr id="13" name="Picture 12" descr="http://pngimg.com/uploads/blueberries/blueberries_PNG33.png"/>
          <p:cNvPicPr>
            <a:picLocks noChangeAspect="1" noChangeArrowheads="1"/>
          </p:cNvPicPr>
          <p:nvPr/>
        </p:nvPicPr>
        <p:blipFill>
          <a:blip r:embed="rId6" cstate="print"/>
          <a:srcRect/>
          <a:stretch>
            <a:fillRect/>
          </a:stretch>
        </p:blipFill>
        <p:spPr bwMode="auto">
          <a:xfrm>
            <a:off x="5929322" y="4071942"/>
            <a:ext cx="2146871" cy="1143459"/>
          </a:xfrm>
          <a:prstGeom prst="rect">
            <a:avLst/>
          </a:prstGeom>
          <a:noFill/>
        </p:spPr>
      </p:pic>
      <p:pic>
        <p:nvPicPr>
          <p:cNvPr id="14" name="Picture 10" descr="http://irpirog.ru/image/jemina_peach_apl_02-550x650.png"/>
          <p:cNvPicPr>
            <a:picLocks noChangeAspect="1" noChangeArrowheads="1"/>
          </p:cNvPicPr>
          <p:nvPr/>
        </p:nvPicPr>
        <p:blipFill>
          <a:blip r:embed="rId7" cstate="print"/>
          <a:srcRect/>
          <a:stretch>
            <a:fillRect/>
          </a:stretch>
        </p:blipFill>
        <p:spPr bwMode="auto">
          <a:xfrm>
            <a:off x="7572396" y="4000504"/>
            <a:ext cx="1730382" cy="2044997"/>
          </a:xfrm>
          <a:prstGeom prst="rect">
            <a:avLst/>
          </a:prstGeom>
          <a:noFill/>
        </p:spPr>
      </p:pic>
      <p:pic>
        <p:nvPicPr>
          <p:cNvPr id="15" name="Picture 8" descr="http://www.pngonly.com/wp-content/uploads/2017/05/Carrot-PNG-1.png"/>
          <p:cNvPicPr>
            <a:picLocks noChangeAspect="1" noChangeArrowheads="1"/>
          </p:cNvPicPr>
          <p:nvPr/>
        </p:nvPicPr>
        <p:blipFill>
          <a:blip r:embed="rId8" cstate="print"/>
          <a:srcRect/>
          <a:stretch>
            <a:fillRect/>
          </a:stretch>
        </p:blipFill>
        <p:spPr bwMode="auto">
          <a:xfrm>
            <a:off x="4500562" y="3786190"/>
            <a:ext cx="1310615" cy="1279509"/>
          </a:xfrm>
          <a:prstGeom prst="rect">
            <a:avLst/>
          </a:prstGeom>
          <a:noFill/>
        </p:spPr>
      </p:pic>
      <p:pic>
        <p:nvPicPr>
          <p:cNvPr id="16" name="Picture 2" descr="http://kanztorg.ru/pic/160068.JPG"/>
          <p:cNvPicPr>
            <a:picLocks noChangeAspect="1" noChangeArrowheads="1"/>
          </p:cNvPicPr>
          <p:nvPr/>
        </p:nvPicPr>
        <p:blipFill>
          <a:blip r:embed="rId9" cstate="print"/>
          <a:srcRect/>
          <a:stretch>
            <a:fillRect/>
          </a:stretch>
        </p:blipFill>
        <p:spPr bwMode="auto">
          <a:xfrm>
            <a:off x="4786314" y="4929198"/>
            <a:ext cx="1935515" cy="1187116"/>
          </a:xfrm>
          <a:prstGeom prst="rect">
            <a:avLst/>
          </a:prstGeom>
          <a:noFill/>
        </p:spPr>
      </p:pic>
      <p:sp>
        <p:nvSpPr>
          <p:cNvPr id="7173" name="Rectangle 5"/>
          <p:cNvSpPr>
            <a:spLocks noChangeArrowheads="1"/>
          </p:cNvSpPr>
          <p:nvPr/>
        </p:nvSpPr>
        <p:spPr bwMode="auto">
          <a:xfrm>
            <a:off x="6000760" y="3714752"/>
            <a:ext cx="2286016" cy="30777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ru-RU" sz="1400" b="1" i="0" u="none" strike="noStrike" cap="none" normalizeH="0" baseline="0" dirty="0" smtClean="0">
                <a:ln>
                  <a:noFill/>
                </a:ln>
                <a:solidFill>
                  <a:srgbClr val="7030A0"/>
                </a:solidFill>
                <a:effectLst/>
                <a:latin typeface="Times New Roman" pitchFamily="18" charset="0"/>
                <a:ea typeface="Calibri" pitchFamily="34" charset="0"/>
                <a:cs typeface="Times New Roman" pitchFamily="18" charset="0"/>
              </a:rPr>
              <a:t>Получи цветную воду</a:t>
            </a:r>
            <a:endParaRPr kumimoji="0" lang="ru-RU" sz="1400" b="1" i="0" u="none" strike="noStrike" cap="none" normalizeH="0" baseline="0" dirty="0" smtClean="0">
              <a:ln>
                <a:noFill/>
              </a:ln>
              <a:solidFill>
                <a:srgbClr val="7030A0"/>
              </a:solidFill>
              <a:effectLst/>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868346"/>
          </a:xfrm>
        </p:spPr>
        <p:txBody>
          <a:bodyPr>
            <a:normAutofit/>
          </a:bodyPr>
          <a:lstStyle/>
          <a:p>
            <a:r>
              <a:rPr lang="ru-RU" sz="2000" b="1" dirty="0" smtClean="0">
                <a:solidFill>
                  <a:srgbClr val="00B050"/>
                </a:solidFill>
                <a:latin typeface="Times New Roman" pitchFamily="18" charset="0"/>
                <a:cs typeface="Times New Roman" pitchFamily="18" charset="0"/>
              </a:rPr>
              <a:t>«Воздух – невидимка»</a:t>
            </a:r>
            <a:endParaRPr lang="ru-RU" sz="2000" b="1" dirty="0">
              <a:solidFill>
                <a:srgbClr val="00B050"/>
              </a:solidFill>
              <a:latin typeface="Times New Roman" pitchFamily="18" charset="0"/>
              <a:cs typeface="Times New Roman" pitchFamily="18" charset="0"/>
            </a:endParaRPr>
          </a:p>
        </p:txBody>
      </p:sp>
      <p:pic>
        <p:nvPicPr>
          <p:cNvPr id="4" name="Picture 13" descr="https://ds04.infourok.ru/uploads/ex/0b99/00033fe8-4a60b25c/hello_html_7a217b0e.png"/>
          <p:cNvPicPr>
            <a:picLocks noChangeAspect="1" noChangeArrowheads="1"/>
          </p:cNvPicPr>
          <p:nvPr/>
        </p:nvPicPr>
        <p:blipFill>
          <a:blip r:embed="rId2" cstate="print"/>
          <a:srcRect/>
          <a:stretch>
            <a:fillRect/>
          </a:stretch>
        </p:blipFill>
        <p:spPr bwMode="auto">
          <a:xfrm>
            <a:off x="7429520" y="2428868"/>
            <a:ext cx="1207446" cy="2240878"/>
          </a:xfrm>
          <a:prstGeom prst="rect">
            <a:avLst/>
          </a:prstGeom>
          <a:noFill/>
        </p:spPr>
      </p:pic>
      <p:pic>
        <p:nvPicPr>
          <p:cNvPr id="5" name="Рисунок 4" descr="C:\Users\gsans\Desktop\Новая папка\20190417_100936.jpg"/>
          <p:cNvPicPr/>
          <p:nvPr/>
        </p:nvPicPr>
        <p:blipFill>
          <a:blip r:embed="rId3" cstate="print"/>
          <a:srcRect l="8498" r="6036"/>
          <a:stretch>
            <a:fillRect/>
          </a:stretch>
        </p:blipFill>
        <p:spPr bwMode="auto">
          <a:xfrm>
            <a:off x="500034" y="4429132"/>
            <a:ext cx="2714644" cy="2000264"/>
          </a:xfrm>
          <a:prstGeom prst="rect">
            <a:avLst/>
          </a:prstGeom>
          <a:noFill/>
          <a:ln w="28575">
            <a:solidFill>
              <a:srgbClr val="0070C0"/>
            </a:solidFill>
            <a:miter lim="800000"/>
            <a:headEnd/>
            <a:tailEnd/>
          </a:ln>
        </p:spPr>
      </p:pic>
      <p:pic>
        <p:nvPicPr>
          <p:cNvPr id="6" name="Рисунок 5" descr="C:\Users\gsans\Desktop\Новая папка\20190415_073225.jpg"/>
          <p:cNvPicPr/>
          <p:nvPr/>
        </p:nvPicPr>
        <p:blipFill>
          <a:blip r:embed="rId4" cstate="print"/>
          <a:srcRect r="35788"/>
          <a:stretch>
            <a:fillRect/>
          </a:stretch>
        </p:blipFill>
        <p:spPr bwMode="auto">
          <a:xfrm rot="5400000">
            <a:off x="417121" y="1083020"/>
            <a:ext cx="2836959" cy="2814010"/>
          </a:xfrm>
          <a:prstGeom prst="rect">
            <a:avLst/>
          </a:prstGeom>
          <a:noFill/>
          <a:ln w="28575">
            <a:solidFill>
              <a:srgbClr val="0070C0"/>
            </a:solidFill>
            <a:miter lim="800000"/>
            <a:headEnd/>
            <a:tailEnd/>
          </a:ln>
        </p:spPr>
      </p:pic>
      <p:pic>
        <p:nvPicPr>
          <p:cNvPr id="7" name="Рисунок 6" descr="C:\Users\gsans\Desktop\Новая папка\20190415_073337.jpg"/>
          <p:cNvPicPr/>
          <p:nvPr/>
        </p:nvPicPr>
        <p:blipFill>
          <a:blip r:embed="rId5" cstate="print"/>
          <a:srcRect r="32434"/>
          <a:stretch>
            <a:fillRect/>
          </a:stretch>
        </p:blipFill>
        <p:spPr bwMode="auto">
          <a:xfrm rot="5400000">
            <a:off x="4107652" y="1107265"/>
            <a:ext cx="2857520" cy="2786083"/>
          </a:xfrm>
          <a:prstGeom prst="rect">
            <a:avLst/>
          </a:prstGeom>
          <a:noFill/>
          <a:ln w="28575">
            <a:solidFill>
              <a:srgbClr val="0070C0"/>
            </a:solidFill>
            <a:miter lim="800000"/>
            <a:headEnd/>
            <a:tailEnd/>
          </a:ln>
        </p:spPr>
      </p:pic>
      <p:pic>
        <p:nvPicPr>
          <p:cNvPr id="8" name="Рисунок 7" descr="C:\Users\gsans\Desktop\Новая папка\20190415_074350.jpg"/>
          <p:cNvPicPr/>
          <p:nvPr/>
        </p:nvPicPr>
        <p:blipFill>
          <a:blip r:embed="rId6" cstate="print"/>
          <a:srcRect l="17680" r="34025"/>
          <a:stretch>
            <a:fillRect/>
          </a:stretch>
        </p:blipFill>
        <p:spPr bwMode="auto">
          <a:xfrm rot="5400000">
            <a:off x="4464843" y="4036223"/>
            <a:ext cx="2071701" cy="2857519"/>
          </a:xfrm>
          <a:prstGeom prst="rect">
            <a:avLst/>
          </a:prstGeom>
          <a:noFill/>
          <a:ln w="28575">
            <a:solidFill>
              <a:srgbClr val="0070C0"/>
            </a:solidFill>
            <a:miter lim="800000"/>
            <a:headEnd/>
            <a:tailEnd/>
          </a:ln>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1" dirty="0" smtClean="0">
                <a:solidFill>
                  <a:srgbClr val="00B050"/>
                </a:solidFill>
                <a:latin typeface="Times New Roman" pitchFamily="18" charset="0"/>
                <a:cs typeface="Times New Roman" pitchFamily="18" charset="0"/>
              </a:rPr>
              <a:t>Работа с педагогами по  экспериментированию и исследовательской деятельности в ДОО</a:t>
            </a:r>
            <a:endParaRPr lang="ru-RU" sz="2000" b="1" dirty="0">
              <a:solidFill>
                <a:srgbClr val="00B050"/>
              </a:solidFill>
              <a:latin typeface="Times New Roman" pitchFamily="18" charset="0"/>
              <a:cs typeface="Times New Roman" pitchFamily="18" charset="0"/>
            </a:endParaRPr>
          </a:p>
        </p:txBody>
      </p:sp>
      <p:pic>
        <p:nvPicPr>
          <p:cNvPr id="3" name="Рисунок 2" descr="C:\Users\gsans\Desktop\Новая папка\20190430_134155.jpg"/>
          <p:cNvPicPr/>
          <p:nvPr/>
        </p:nvPicPr>
        <p:blipFill>
          <a:blip r:embed="rId2" cstate="print"/>
          <a:srcRect/>
          <a:stretch>
            <a:fillRect/>
          </a:stretch>
        </p:blipFill>
        <p:spPr bwMode="auto">
          <a:xfrm>
            <a:off x="714348" y="1714488"/>
            <a:ext cx="4327534" cy="2528001"/>
          </a:xfrm>
          <a:prstGeom prst="rect">
            <a:avLst/>
          </a:prstGeom>
          <a:noFill/>
          <a:ln w="28575">
            <a:solidFill>
              <a:srgbClr val="00B050"/>
            </a:solidFill>
            <a:miter lim="800000"/>
            <a:headEnd/>
            <a:tailEnd/>
          </a:ln>
        </p:spPr>
      </p:pic>
      <p:pic>
        <p:nvPicPr>
          <p:cNvPr id="5" name="Рисунок 4" descr="C:\Users\gsans\Desktop\Телефон 11.05.19\20190506_180627.jpg"/>
          <p:cNvPicPr/>
          <p:nvPr/>
        </p:nvPicPr>
        <p:blipFill>
          <a:blip r:embed="rId3" cstate="print"/>
          <a:srcRect l="15980"/>
          <a:stretch>
            <a:fillRect/>
          </a:stretch>
        </p:blipFill>
        <p:spPr bwMode="auto">
          <a:xfrm>
            <a:off x="5500694" y="1785926"/>
            <a:ext cx="3255964" cy="2242249"/>
          </a:xfrm>
          <a:prstGeom prst="rect">
            <a:avLst/>
          </a:prstGeom>
          <a:noFill/>
          <a:ln w="28575">
            <a:solidFill>
              <a:srgbClr val="00B050"/>
            </a:solidFill>
            <a:miter lim="800000"/>
            <a:headEnd/>
            <a:tailEnd/>
          </a:ln>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normAutofit/>
          </a:bodyPr>
          <a:lstStyle/>
          <a:p>
            <a:r>
              <a:rPr lang="ru-RU" sz="2000" b="1" dirty="0" smtClean="0">
                <a:solidFill>
                  <a:srgbClr val="00B050"/>
                </a:solidFill>
                <a:latin typeface="Times New Roman" pitchFamily="18" charset="0"/>
                <a:cs typeface="Times New Roman" pitchFamily="18" charset="0"/>
              </a:rPr>
              <a:t>Взаимодействие с родителями </a:t>
            </a:r>
            <a:endParaRPr lang="ru-RU" sz="2000" b="1" dirty="0">
              <a:solidFill>
                <a:srgbClr val="00B050"/>
              </a:solidFill>
              <a:latin typeface="Times New Roman" pitchFamily="18" charset="0"/>
              <a:cs typeface="Times New Roman" pitchFamily="18" charset="0"/>
            </a:endParaRPr>
          </a:p>
        </p:txBody>
      </p:sp>
      <p:pic>
        <p:nvPicPr>
          <p:cNvPr id="4" name="Рисунок 3" descr="C:\Users\gsans\Desktop\Новая папка\DSCF5750.JPG"/>
          <p:cNvPicPr/>
          <p:nvPr/>
        </p:nvPicPr>
        <p:blipFill>
          <a:blip r:embed="rId2" cstate="print"/>
          <a:srcRect/>
          <a:stretch>
            <a:fillRect/>
          </a:stretch>
        </p:blipFill>
        <p:spPr bwMode="auto">
          <a:xfrm>
            <a:off x="500034" y="1142984"/>
            <a:ext cx="3643338" cy="2643206"/>
          </a:xfrm>
          <a:prstGeom prst="rect">
            <a:avLst/>
          </a:prstGeom>
          <a:noFill/>
          <a:ln w="28575">
            <a:solidFill>
              <a:srgbClr val="FF0000"/>
            </a:solidFill>
            <a:miter lim="800000"/>
            <a:headEnd/>
            <a:tailEnd/>
          </a:ln>
        </p:spPr>
      </p:pic>
      <p:pic>
        <p:nvPicPr>
          <p:cNvPr id="7" name="Рисунок 6" descr="C:\Users\gsans\Desktop\Новая папка\20190429_161439.jpg"/>
          <p:cNvPicPr/>
          <p:nvPr/>
        </p:nvPicPr>
        <p:blipFill>
          <a:blip r:embed="rId3" cstate="print"/>
          <a:srcRect/>
          <a:stretch>
            <a:fillRect/>
          </a:stretch>
        </p:blipFill>
        <p:spPr bwMode="auto">
          <a:xfrm>
            <a:off x="500034" y="3929066"/>
            <a:ext cx="3643338" cy="2500330"/>
          </a:xfrm>
          <a:prstGeom prst="rect">
            <a:avLst/>
          </a:prstGeom>
          <a:noFill/>
          <a:ln w="28575">
            <a:solidFill>
              <a:srgbClr val="FF0000"/>
            </a:solidFill>
            <a:miter lim="800000"/>
            <a:headEnd/>
            <a:tailEnd/>
          </a:ln>
        </p:spPr>
      </p:pic>
      <p:pic>
        <p:nvPicPr>
          <p:cNvPr id="8" name="Рисунок 7" descr="C:\Users\gsans\Desktop\Новая папка\20190429_161941.jpg"/>
          <p:cNvPicPr/>
          <p:nvPr/>
        </p:nvPicPr>
        <p:blipFill>
          <a:blip r:embed="rId4" cstate="print"/>
          <a:srcRect l="22341" r="25948"/>
          <a:stretch>
            <a:fillRect/>
          </a:stretch>
        </p:blipFill>
        <p:spPr bwMode="auto">
          <a:xfrm rot="5400000">
            <a:off x="5357817" y="3786192"/>
            <a:ext cx="2643205" cy="2928958"/>
          </a:xfrm>
          <a:prstGeom prst="rect">
            <a:avLst/>
          </a:prstGeom>
          <a:noFill/>
          <a:ln w="28575">
            <a:solidFill>
              <a:srgbClr val="FF0000"/>
            </a:solidFill>
            <a:miter lim="800000"/>
            <a:headEnd/>
            <a:tailEnd/>
          </a:ln>
        </p:spPr>
      </p:pic>
      <p:pic>
        <p:nvPicPr>
          <p:cNvPr id="9" name="Рисунок 8" descr="C:\Users\gsans\Desktop\Новая папка\DSCF5762.JPG"/>
          <p:cNvPicPr/>
          <p:nvPr/>
        </p:nvPicPr>
        <p:blipFill>
          <a:blip r:embed="rId5" cstate="print"/>
          <a:srcRect r="16328"/>
          <a:stretch>
            <a:fillRect/>
          </a:stretch>
        </p:blipFill>
        <p:spPr bwMode="auto">
          <a:xfrm>
            <a:off x="4714876" y="1142984"/>
            <a:ext cx="3714776" cy="2571768"/>
          </a:xfrm>
          <a:prstGeom prst="rect">
            <a:avLst/>
          </a:prstGeom>
          <a:noFill/>
          <a:ln w="28575">
            <a:solidFill>
              <a:srgbClr val="FF0000"/>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descr="C:\Users\gsans\Desktop\Новая папка\IMG-20190430-WA0007.jpg"/>
          <p:cNvPicPr/>
          <p:nvPr/>
        </p:nvPicPr>
        <p:blipFill>
          <a:blip r:embed="rId2" cstate="print"/>
          <a:srcRect/>
          <a:stretch>
            <a:fillRect/>
          </a:stretch>
        </p:blipFill>
        <p:spPr bwMode="auto">
          <a:xfrm>
            <a:off x="571472" y="500042"/>
            <a:ext cx="3786214" cy="2714644"/>
          </a:xfrm>
          <a:prstGeom prst="rect">
            <a:avLst/>
          </a:prstGeom>
          <a:noFill/>
          <a:ln w="28575">
            <a:solidFill>
              <a:srgbClr val="FFFF00"/>
            </a:solidFill>
            <a:miter lim="800000"/>
            <a:headEnd/>
            <a:tailEnd/>
          </a:ln>
        </p:spPr>
      </p:pic>
      <p:pic>
        <p:nvPicPr>
          <p:cNvPr id="5" name="Рисунок 4" descr="C:\Users\gsans\Desktop\Новая папка\IMG-20190430-WA0009.jpg"/>
          <p:cNvPicPr/>
          <p:nvPr/>
        </p:nvPicPr>
        <p:blipFill>
          <a:blip r:embed="rId3" cstate="print"/>
          <a:srcRect/>
          <a:stretch>
            <a:fillRect/>
          </a:stretch>
        </p:blipFill>
        <p:spPr bwMode="auto">
          <a:xfrm>
            <a:off x="5000628" y="500042"/>
            <a:ext cx="3643338" cy="2643206"/>
          </a:xfrm>
          <a:prstGeom prst="rect">
            <a:avLst/>
          </a:prstGeom>
          <a:noFill/>
          <a:ln w="28575">
            <a:solidFill>
              <a:srgbClr val="FFFF00"/>
            </a:solidFill>
            <a:miter lim="800000"/>
            <a:headEnd/>
            <a:tailEnd/>
          </a:ln>
        </p:spPr>
      </p:pic>
      <p:pic>
        <p:nvPicPr>
          <p:cNvPr id="6" name="Рисунок 5" descr="C:\Users\gsans\Desktop\Новая папка\IMG-20190430-WA0010.jpg"/>
          <p:cNvPicPr/>
          <p:nvPr/>
        </p:nvPicPr>
        <p:blipFill>
          <a:blip r:embed="rId4" cstate="print"/>
          <a:srcRect/>
          <a:stretch>
            <a:fillRect/>
          </a:stretch>
        </p:blipFill>
        <p:spPr bwMode="auto">
          <a:xfrm>
            <a:off x="571472" y="3500438"/>
            <a:ext cx="3786214" cy="2786082"/>
          </a:xfrm>
          <a:prstGeom prst="rect">
            <a:avLst/>
          </a:prstGeom>
          <a:noFill/>
          <a:ln w="28575">
            <a:solidFill>
              <a:srgbClr val="FFFF00"/>
            </a:solidFill>
            <a:miter lim="800000"/>
            <a:headEnd/>
            <a:tailEnd/>
          </a:ln>
        </p:spPr>
      </p:pic>
      <p:pic>
        <p:nvPicPr>
          <p:cNvPr id="7" name="Рисунок 6" descr="C:\Users\gsans\Desktop\Новая папка\IMG-20190430-WA0013.jpg"/>
          <p:cNvPicPr/>
          <p:nvPr/>
        </p:nvPicPr>
        <p:blipFill>
          <a:blip r:embed="rId5" cstate="print"/>
          <a:srcRect/>
          <a:stretch>
            <a:fillRect/>
          </a:stretch>
        </p:blipFill>
        <p:spPr bwMode="auto">
          <a:xfrm>
            <a:off x="5072066" y="3429000"/>
            <a:ext cx="3571900" cy="2799164"/>
          </a:xfrm>
          <a:prstGeom prst="rect">
            <a:avLst/>
          </a:prstGeom>
          <a:noFill/>
          <a:ln w="28575">
            <a:solidFill>
              <a:srgbClr val="FFFF00"/>
            </a:solidFill>
            <a:miter lim="800000"/>
            <a:headEnd/>
            <a:tailEnd/>
          </a:ln>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500034" y="285728"/>
            <a:ext cx="8229600" cy="714380"/>
          </a:xfrm>
        </p:spPr>
        <p:txBody>
          <a:bodyPr>
            <a:normAutofit/>
          </a:bodyPr>
          <a:lstStyle/>
          <a:p>
            <a:pPr algn="l"/>
            <a:r>
              <a:rPr lang="ru-RU" sz="2000" b="1" dirty="0" smtClean="0">
                <a:solidFill>
                  <a:srgbClr val="00B050"/>
                </a:solidFill>
                <a:latin typeface="Times New Roman" pitchFamily="18" charset="0"/>
                <a:cs typeface="Times New Roman" pitchFamily="18" charset="0"/>
              </a:rPr>
              <a:t>Выводы:</a:t>
            </a:r>
            <a:endParaRPr lang="ru-RU" sz="2000" b="1" dirty="0">
              <a:solidFill>
                <a:srgbClr val="00B050"/>
              </a:solidFill>
              <a:latin typeface="Times New Roman" pitchFamily="18" charset="0"/>
              <a:cs typeface="Times New Roman" pitchFamily="18" charset="0"/>
            </a:endParaRPr>
          </a:p>
        </p:txBody>
      </p:sp>
      <p:pic>
        <p:nvPicPr>
          <p:cNvPr id="4" name="Picture 4" descr="https://gorodbor.info/wp-content/uploads/2017/04/Detsad-1024x616.png"/>
          <p:cNvPicPr>
            <a:picLocks noChangeAspect="1" noChangeArrowheads="1"/>
          </p:cNvPicPr>
          <p:nvPr/>
        </p:nvPicPr>
        <p:blipFill>
          <a:blip r:embed="rId2" cstate="print"/>
          <a:srcRect/>
          <a:stretch>
            <a:fillRect/>
          </a:stretch>
        </p:blipFill>
        <p:spPr bwMode="auto">
          <a:xfrm>
            <a:off x="3143240" y="4000504"/>
            <a:ext cx="2876461" cy="1730371"/>
          </a:xfrm>
          <a:prstGeom prst="rect">
            <a:avLst/>
          </a:prstGeom>
          <a:noFill/>
        </p:spPr>
      </p:pic>
      <p:sp>
        <p:nvSpPr>
          <p:cNvPr id="5" name="Прямоугольник 4"/>
          <p:cNvSpPr/>
          <p:nvPr/>
        </p:nvSpPr>
        <p:spPr>
          <a:xfrm>
            <a:off x="642910" y="1028343"/>
            <a:ext cx="8286808" cy="307777"/>
          </a:xfrm>
          <a:prstGeom prst="rect">
            <a:avLst/>
          </a:prstGeom>
        </p:spPr>
        <p:txBody>
          <a:bodyPr wrap="square">
            <a:spAutoFit/>
          </a:bodyPr>
          <a:lstStyle/>
          <a:p>
            <a:pPr algn="just"/>
            <a:r>
              <a:rPr lang="ru-RU" sz="1400" dirty="0" smtClean="0">
                <a:latin typeface="Times New Roman" pitchFamily="18" charset="0"/>
                <a:cs typeface="Times New Roman" pitchFamily="18" charset="0"/>
              </a:rPr>
              <a:t> </a:t>
            </a:r>
            <a:endParaRPr lang="ru-RU" sz="1400" dirty="0">
              <a:latin typeface="Times New Roman" pitchFamily="18" charset="0"/>
              <a:cs typeface="Times New Roman" pitchFamily="18" charset="0"/>
            </a:endParaRPr>
          </a:p>
        </p:txBody>
      </p:sp>
      <p:sp>
        <p:nvSpPr>
          <p:cNvPr id="6" name="Прямоугольник 5"/>
          <p:cNvSpPr/>
          <p:nvPr/>
        </p:nvSpPr>
        <p:spPr>
          <a:xfrm>
            <a:off x="571472" y="857232"/>
            <a:ext cx="8429684" cy="1815882"/>
          </a:xfrm>
          <a:prstGeom prst="rect">
            <a:avLst/>
          </a:prstGeom>
        </p:spPr>
        <p:txBody>
          <a:bodyPr wrap="square">
            <a:spAutoFit/>
          </a:bodyPr>
          <a:lstStyle/>
          <a:p>
            <a:pPr algn="just"/>
            <a:r>
              <a:rPr lang="ru-RU" sz="1600" dirty="0" smtClean="0">
                <a:latin typeface="Times New Roman" pitchFamily="18" charset="0"/>
                <a:cs typeface="Times New Roman" pitchFamily="18" charset="0"/>
              </a:rPr>
              <a:t>в процессе экспериментирования дети получают возможность удовлетворить присущую им любознательность, почувствовать себя первооткрывателем. При этом взрослый  выступает как равноправный партнёр, что позволяет ребёнку проявить собственную исследовательскую активность. Мы уверены, что систематическая организованная деятельность по экспериментированию является необходимым условием успешного развития личности ребёнка, его познавательного интереса, воспитание потребности в дальнейшем исследовании окружающего его мира.</a:t>
            </a:r>
            <a:endParaRPr lang="ru-RU" sz="16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725470"/>
          </a:xfrm>
        </p:spPr>
        <p:txBody>
          <a:bodyPr>
            <a:normAutofit/>
          </a:bodyPr>
          <a:lstStyle/>
          <a:p>
            <a:r>
              <a:rPr lang="ru-RU" sz="2000" b="1" dirty="0" smtClean="0">
                <a:solidFill>
                  <a:srgbClr val="00B050"/>
                </a:solidFill>
                <a:latin typeface="Times New Roman" pitchFamily="18" charset="0"/>
                <a:cs typeface="Times New Roman" pitchFamily="18" charset="0"/>
              </a:rPr>
              <a:t>Список литературы</a:t>
            </a:r>
            <a:endParaRPr lang="ru-RU" sz="2000" b="1" dirty="0">
              <a:solidFill>
                <a:srgbClr val="00B050"/>
              </a:solidFill>
              <a:latin typeface="Times New Roman" pitchFamily="18" charset="0"/>
              <a:cs typeface="Times New Roman" pitchFamily="18" charset="0"/>
            </a:endParaRPr>
          </a:p>
        </p:txBody>
      </p:sp>
      <p:sp>
        <p:nvSpPr>
          <p:cNvPr id="1025" name="Rectangle 1"/>
          <p:cNvSpPr>
            <a:spLocks noChangeArrowheads="1"/>
          </p:cNvSpPr>
          <p:nvPr/>
        </p:nvSpPr>
        <p:spPr bwMode="auto">
          <a:xfrm>
            <a:off x="285720" y="1071546"/>
            <a:ext cx="8501122" cy="310854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342900" marR="0" lvl="0" indent="-342900" algn="just" defTabSz="914400" rtl="0" eaLnBrk="1" fontAlgn="base" latinLnBrk="0" hangingPunct="1">
              <a:lnSpc>
                <a:spcPct val="100000"/>
              </a:lnSpc>
              <a:spcBef>
                <a:spcPct val="0"/>
              </a:spcBef>
              <a:spcAft>
                <a:spcPct val="0"/>
              </a:spcAft>
              <a:buClrTx/>
              <a:buSzTx/>
              <a:buFont typeface="+mj-lt"/>
              <a:buAutoNum type="arabicPeriod"/>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Виноградова Н.А. Интерактивная предметно-развивающая среда детского сада: учебное пособие/Н.А. Виноградова, Н.В.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Микляева.-М</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Перспектива,2011</a:t>
            </a: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2"/>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Головина М.Ф</a:t>
            </a:r>
            <a:r>
              <a:rPr kumimoji="0" lang="ru-RU" sz="14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a:t>
            </a:r>
            <a:r>
              <a:rPr kumimoji="0" lang="ru-RU" sz="1400" b="0" i="1" u="none" strike="noStrike" cap="none" normalizeH="0" baseline="0" dirty="0" smtClean="0">
                <a:ln>
                  <a:noFill/>
                </a:ln>
                <a:solidFill>
                  <a:schemeClr val="tx1"/>
                </a:solidFill>
                <a:effectLst/>
                <a:latin typeface="Calibri"/>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Детский сад, живущий жизнью детей, или Опыты переходов за границы известного.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СПб., 2013.</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3"/>
              <a:tabLst/>
            </a:pPr>
            <a:r>
              <a:rPr kumimoji="0" lang="ru-RU" sz="1400" b="0" i="0" u="none" strike="noStrike" cap="none" normalizeH="0" baseline="0" dirty="0" smtClean="0">
                <a:ln>
                  <a:noFill/>
                </a:ln>
                <a:solidFill>
                  <a:srgbClr val="222222"/>
                </a:solidFill>
                <a:effectLst/>
                <a:latin typeface="Times New Roman" pitchFamily="18" charset="0"/>
                <a:ea typeface="Calibri" pitchFamily="34" charset="0"/>
                <a:cs typeface="Times New Roman" pitchFamily="18" charset="0"/>
              </a:rPr>
              <a:t>Детский сад будущего : методическое пособие / Н. В. </a:t>
            </a:r>
            <a:r>
              <a:rPr kumimoji="0" lang="ru-RU" sz="1400" b="0" i="0" u="none" strike="noStrike" cap="none" normalizeH="0" baseline="0" dirty="0" err="1" smtClean="0">
                <a:ln>
                  <a:noFill/>
                </a:ln>
                <a:solidFill>
                  <a:srgbClr val="222222"/>
                </a:solidFill>
                <a:effectLst/>
                <a:latin typeface="Times New Roman" pitchFamily="18" charset="0"/>
                <a:ea typeface="Calibri" pitchFamily="34" charset="0"/>
                <a:cs typeface="Times New Roman" pitchFamily="18" charset="0"/>
              </a:rPr>
              <a:t>Микляева</a:t>
            </a:r>
            <a:r>
              <a:rPr kumimoji="0" lang="ru-RU" sz="1400" b="0" i="0" u="none" strike="noStrike" cap="none" normalizeH="0" baseline="0" dirty="0" smtClean="0">
                <a:ln>
                  <a:noFill/>
                </a:ln>
                <a:solidFill>
                  <a:srgbClr val="222222"/>
                </a:solidFill>
                <a:effectLst/>
                <a:latin typeface="Times New Roman" pitchFamily="18" charset="0"/>
                <a:ea typeface="Calibri" pitchFamily="34" charset="0"/>
                <a:cs typeface="Times New Roman" pitchFamily="18" charset="0"/>
              </a:rPr>
              <a:t>, Ю. В. </a:t>
            </a:r>
            <a:r>
              <a:rPr kumimoji="0" lang="ru-RU" sz="1400" b="0" i="0" u="none" strike="noStrike" cap="none" normalizeH="0" baseline="0" dirty="0" err="1" smtClean="0">
                <a:ln>
                  <a:noFill/>
                </a:ln>
                <a:solidFill>
                  <a:srgbClr val="222222"/>
                </a:solidFill>
                <a:effectLst/>
                <a:latin typeface="Times New Roman" pitchFamily="18" charset="0"/>
                <a:ea typeface="Calibri" pitchFamily="34" charset="0"/>
                <a:cs typeface="Times New Roman" pitchFamily="18" charset="0"/>
              </a:rPr>
              <a:t>Микляева</a:t>
            </a:r>
            <a:r>
              <a:rPr kumimoji="0" lang="ru-RU" sz="1400" b="0" i="0" u="none" strike="noStrike" cap="none" normalizeH="0" baseline="0" dirty="0" smtClean="0">
                <a:ln>
                  <a:noFill/>
                </a:ln>
                <a:solidFill>
                  <a:srgbClr val="222222"/>
                </a:solidFill>
                <a:effectLst/>
                <a:latin typeface="Times New Roman" pitchFamily="18" charset="0"/>
                <a:ea typeface="Calibri" pitchFamily="34" charset="0"/>
                <a:cs typeface="Times New Roman" pitchFamily="18" charset="0"/>
              </a:rPr>
              <a:t>, С. Н. Толстикова. - Москва : Сфера, 2010.</a:t>
            </a:r>
            <a:r>
              <a:rPr kumimoji="0" lang="ru-RU" sz="1400" b="0" i="0" u="none" strike="noStrike" cap="none" normalizeH="0" baseline="0" dirty="0" smtClean="0">
                <a:ln>
                  <a:noFill/>
                </a:ln>
                <a:solidFill>
                  <a:srgbClr val="222222"/>
                </a:solidFill>
                <a:effectLst/>
                <a:latin typeface="Calibri"/>
                <a:ea typeface="Calibri" pitchFamily="34" charset="0"/>
                <a:cs typeface="Times New Roman" pitchFamily="18" charset="0"/>
              </a:rPr>
              <a:t>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4"/>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Дыбина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О.В. Ребёнок в мире поиска. Программа по организации познавательно-исследовательской деятельности дошкольника/</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Дыбина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О.В.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Москва: Сфера, 2017.</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5"/>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Марудова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Е. В. Ознакомление дошкольников с окружающим миром. Экспериментирование / Е. В.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Марудова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СПб: Детство-Пресс, 2015.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6"/>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Рыжова, Л. В. Методика детского экспериментирования /Рыжова Л. В.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СПб: Детство-Пресс, 2015.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342900" marR="0" lvl="0" indent="-342900" algn="just" defTabSz="914400" rtl="0" eaLnBrk="0" fontAlgn="base" latinLnBrk="0" hangingPunct="0">
              <a:lnSpc>
                <a:spcPct val="100000"/>
              </a:lnSpc>
              <a:spcBef>
                <a:spcPct val="0"/>
              </a:spcBef>
              <a:spcAft>
                <a:spcPct val="0"/>
              </a:spcAft>
              <a:buClrTx/>
              <a:buSzTx/>
              <a:buFont typeface="+mj-lt"/>
              <a:buAutoNum type="arabicPeriod" startAt="7"/>
              <a:tabLst/>
            </a:pP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Тугушева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Г. П. Экспериментальная деятельность детей среднего и старшего дошкольного возраста / </a:t>
            </a:r>
            <a:r>
              <a:rPr kumimoji="0" lang="ru-RU" sz="1400" b="0" i="0" u="none" strike="noStrike" cap="none" normalizeH="0" baseline="0" dirty="0" err="1" smtClean="0">
                <a:ln>
                  <a:noFill/>
                </a:ln>
                <a:solidFill>
                  <a:schemeClr val="tx1"/>
                </a:solidFill>
                <a:effectLst/>
                <a:latin typeface="Times New Roman" pitchFamily="18" charset="0"/>
                <a:ea typeface="Calibri" pitchFamily="34" charset="0"/>
                <a:cs typeface="Times New Roman" pitchFamily="18" charset="0"/>
              </a:rPr>
              <a:t>Тугушева</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Г. П. </a:t>
            </a:r>
            <a:r>
              <a:rPr kumimoji="0" lang="ru-RU" sz="1400" b="0" i="0" u="none" strike="noStrike" cap="none" normalizeH="0" baseline="0" dirty="0" smtClean="0">
                <a:ln>
                  <a:noFill/>
                </a:ln>
                <a:solidFill>
                  <a:schemeClr val="tx1"/>
                </a:solidFill>
                <a:effectLst/>
                <a:latin typeface="Calibri"/>
                <a:ea typeface="Calibri" pitchFamily="34" charset="0"/>
                <a:cs typeface="Times New Roman" pitchFamily="18" charset="0"/>
              </a:rPr>
              <a:t>–</a:t>
            </a: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СПб: Детство-Пресс, 2015. </a:t>
            </a:r>
            <a:endParaRPr kumimoji="0" lang="ru-RU" sz="600" b="0" i="0" u="none" strike="noStrike" cap="none" normalizeH="0" baseline="0" dirty="0" smtClean="0">
              <a:ln>
                <a:noFill/>
              </a:ln>
              <a:solidFill>
                <a:schemeClr val="tx1"/>
              </a:solidFill>
              <a:effectLst/>
              <a:latin typeface="Arial" pitchFamily="34" charset="0"/>
              <a:cs typeface="Arial" pitchFamily="34" charset="0"/>
            </a:endParaRPr>
          </a:p>
          <a:p>
            <a:pPr marL="0" marR="0" lvl="0" indent="0" algn="just" defTabSz="914400" rtl="0" eaLnBrk="0" fontAlgn="base" latinLnBrk="0" hangingPunct="0">
              <a:lnSpc>
                <a:spcPct val="100000"/>
              </a:lnSpc>
              <a:spcBef>
                <a:spcPct val="0"/>
              </a:spcBef>
              <a:spcAft>
                <a:spcPct val="0"/>
              </a:spcAft>
              <a:buClrTx/>
              <a:buSzTx/>
              <a:buFontTx/>
              <a:buNone/>
              <a:tabLst/>
            </a:pPr>
            <a:r>
              <a:rPr kumimoji="0" lang="ru-RU" sz="14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endParaRPr kumimoji="0" lang="ru-RU" sz="18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Тема Office">
  <a:themeElements>
    <a:clrScheme name="Апекс">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2376</TotalTime>
  <Words>1085</Words>
  <Application>Microsoft Office PowerPoint</Application>
  <PresentationFormat>Экран (4:3)</PresentationFormat>
  <Paragraphs>92</Paragraphs>
  <Slides>18</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18</vt:i4>
      </vt:variant>
    </vt:vector>
  </HeadingPairs>
  <TitlesOfParts>
    <vt:vector size="19" baseType="lpstr">
      <vt:lpstr>Тема Office</vt:lpstr>
      <vt:lpstr>         Экспериментирование и исследовательская                    деятельность детей среднего                          дошкольного возраста в ДОО</vt:lpstr>
      <vt:lpstr>Слайд 2</vt:lpstr>
      <vt:lpstr>Слайд 3</vt:lpstr>
      <vt:lpstr>Актуальность экспериментальной и исследовательской деятельности  детей 4-5 лет</vt:lpstr>
      <vt:lpstr>Слайд 5</vt:lpstr>
      <vt:lpstr>Слайд 6</vt:lpstr>
      <vt:lpstr>Научно-методическое обеспечение</vt:lpstr>
      <vt:lpstr>Организация развивающей предметно-пространственной среды в ДОО   по экспериментальной и исследовательской деятельности </vt:lpstr>
      <vt:lpstr>Слайд 9</vt:lpstr>
      <vt:lpstr>Работа с детьми  Перечень тем по экспериментированию и исследовательской деятельности в средней группе</vt:lpstr>
      <vt:lpstr>«Лук – зелёный друг»</vt:lpstr>
      <vt:lpstr>«Цветной лёд»</vt:lpstr>
      <vt:lpstr>«Воздух – невидимка»</vt:lpstr>
      <vt:lpstr>Работа с педагогами по  экспериментированию и исследовательской деятельности в ДОО</vt:lpstr>
      <vt:lpstr>Взаимодействие с родителями </vt:lpstr>
      <vt:lpstr>Слайд 16</vt:lpstr>
      <vt:lpstr>Выводы:</vt:lpstr>
      <vt:lpstr>Список литературы</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Экспериментирование и исследовательская  деятельность детей среднего дошкольного возраста в ДОО</dc:title>
  <dc:creator>gsans</dc:creator>
  <cp:lastModifiedBy>user</cp:lastModifiedBy>
  <cp:revision>218</cp:revision>
  <dcterms:created xsi:type="dcterms:W3CDTF">2019-03-21T13:03:47Z</dcterms:created>
  <dcterms:modified xsi:type="dcterms:W3CDTF">2019-12-12T11:29:07Z</dcterms:modified>
</cp:coreProperties>
</file>